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Old Standard TT"/>
      <p:regular r:id="rId19"/>
      <p:bold r:id="rId20"/>
      <p:italic r:id="rId21"/>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OldStandardTT-bold.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ldStandardTT-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ldStandardTT-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start @ 6:05pm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Trey- money goes to stoles and also any public events we have, they will cover food. Also the money would go to awards/certificates, T-shirts,  guest speaker gratitude gifts.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Chris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Claudia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Claudia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Claudia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Everyone: option, year/expected graduation, cool fact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Chris</a:t>
            </a:r>
          </a:p>
          <a:p>
            <a:pPr>
              <a:spcBef>
                <a:spcPts val="0"/>
              </a:spcBef>
              <a:buNone/>
            </a:pPr>
            <a:r>
              <a:rPr lang="en"/>
              <a:t>Whoever wins will have lifesavers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Sylvia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Sylvia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Beverly</a:t>
            </a:r>
          </a:p>
          <a:p>
            <a:pPr rtl="0">
              <a:spcBef>
                <a:spcPts val="0"/>
              </a:spcBef>
              <a:buNone/>
            </a:pPr>
            <a:r>
              <a:t/>
            </a:r>
            <a:endParaRPr/>
          </a:p>
          <a:p>
            <a:pPr rtl="0">
              <a:spcBef>
                <a:spcPts val="0"/>
              </a:spcBef>
              <a:buNone/>
            </a:pPr>
            <a:r>
              <a:rPr lang="en"/>
              <a:t>What counts:</a:t>
            </a:r>
          </a:p>
          <a:p>
            <a:pPr indent="-228600" lvl="0" marL="457200" rtl="0">
              <a:spcBef>
                <a:spcPts val="0"/>
              </a:spcBef>
              <a:buChar char="-"/>
            </a:pPr>
            <a:r>
              <a:rPr lang="en"/>
              <a:t>PHE Events</a:t>
            </a:r>
          </a:p>
          <a:p>
            <a:pPr indent="-228600" lvl="0" marL="457200" rtl="0">
              <a:spcBef>
                <a:spcPts val="0"/>
              </a:spcBef>
              <a:buChar char="-"/>
            </a:pPr>
            <a:r>
              <a:rPr lang="en"/>
              <a:t>Workshops</a:t>
            </a:r>
          </a:p>
          <a:p>
            <a:pPr indent="-228600" lvl="0" marL="457200" rtl="0">
              <a:spcBef>
                <a:spcPts val="0"/>
              </a:spcBef>
              <a:buChar char="-"/>
            </a:pPr>
            <a:r>
              <a:rPr lang="en"/>
              <a:t>SJSU Events</a:t>
            </a:r>
          </a:p>
          <a:p>
            <a:pPr rtl="0">
              <a:spcBef>
                <a:spcPts val="0"/>
              </a:spcBef>
              <a:buNone/>
            </a:pPr>
            <a:r>
              <a:t/>
            </a:r>
            <a:endParaRPr/>
          </a:p>
          <a:p>
            <a:pPr rtl="0">
              <a:spcBef>
                <a:spcPts val="0"/>
              </a:spcBef>
              <a:buNone/>
            </a:pPr>
            <a:r>
              <a:rPr lang="en"/>
              <a:t>Volunteering Service:</a:t>
            </a:r>
          </a:p>
          <a:p>
            <a:pPr indent="-228600" lvl="0" marL="457200">
              <a:spcBef>
                <a:spcPts val="0"/>
              </a:spcBef>
              <a:buChar char="-"/>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Joyce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sp>
        <p:nvSpPr>
          <p:cNvPr id="9" name="Shape 9"/>
          <p:cNvSpPr/>
          <p:nvPr/>
        </p:nvSpPr>
        <p:spPr>
          <a:xfrm>
            <a:off x="0" y="100"/>
            <a:ext cx="9144000" cy="17117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cxnSp>
        <p:nvCxnSpPr>
          <p:cNvPr id="10" name="Shape 10"/>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1" name="Shape 11"/>
          <p:cNvSpPr txBox="1"/>
          <p:nvPr>
            <p:ph type="ctrTitle"/>
          </p:nvPr>
        </p:nvSpPr>
        <p:spPr>
          <a:xfrm>
            <a:off x="512700" y="1893300"/>
            <a:ext cx="8118599" cy="1522800"/>
          </a:xfrm>
          <a:prstGeom prst="rect">
            <a:avLst/>
          </a:prstGeom>
        </p:spPr>
        <p:txBody>
          <a:bodyPr anchorCtr="0" anchor="b" bIns="91425" lIns="91425" rIns="91425" tIns="91425"/>
          <a:lstStyle>
            <a:lvl1pPr>
              <a:spcBef>
                <a:spcPts val="0"/>
              </a:spcBef>
              <a:buClr>
                <a:schemeClr val="accent1"/>
              </a:buClr>
              <a:buSzPct val="100000"/>
              <a:defRPr sz="4200">
                <a:solidFill>
                  <a:schemeClr val="accent1"/>
                </a:solidFill>
              </a:defRPr>
            </a:lvl1pPr>
            <a:lvl2pPr>
              <a:spcBef>
                <a:spcPts val="0"/>
              </a:spcBef>
              <a:buClr>
                <a:schemeClr val="accent1"/>
              </a:buClr>
              <a:buSzPct val="100000"/>
              <a:defRPr sz="4200">
                <a:solidFill>
                  <a:schemeClr val="accent1"/>
                </a:solidFill>
              </a:defRPr>
            </a:lvl2pPr>
            <a:lvl3pPr>
              <a:spcBef>
                <a:spcPts val="0"/>
              </a:spcBef>
              <a:buClr>
                <a:schemeClr val="accent1"/>
              </a:buClr>
              <a:buSzPct val="100000"/>
              <a:defRPr sz="4200">
                <a:solidFill>
                  <a:schemeClr val="accent1"/>
                </a:solidFill>
              </a:defRPr>
            </a:lvl3pPr>
            <a:lvl4pPr>
              <a:spcBef>
                <a:spcPts val="0"/>
              </a:spcBef>
              <a:buClr>
                <a:schemeClr val="accent1"/>
              </a:buClr>
              <a:buSzPct val="100000"/>
              <a:defRPr sz="4200">
                <a:solidFill>
                  <a:schemeClr val="accent1"/>
                </a:solidFill>
              </a:defRPr>
            </a:lvl4pPr>
            <a:lvl5pPr>
              <a:spcBef>
                <a:spcPts val="0"/>
              </a:spcBef>
              <a:buClr>
                <a:schemeClr val="accent1"/>
              </a:buClr>
              <a:buSzPct val="100000"/>
              <a:defRPr sz="4200">
                <a:solidFill>
                  <a:schemeClr val="accent1"/>
                </a:solidFill>
              </a:defRPr>
            </a:lvl5pPr>
            <a:lvl6pPr>
              <a:spcBef>
                <a:spcPts val="0"/>
              </a:spcBef>
              <a:buClr>
                <a:schemeClr val="accent1"/>
              </a:buClr>
              <a:buSzPct val="100000"/>
              <a:defRPr sz="4200">
                <a:solidFill>
                  <a:schemeClr val="accent1"/>
                </a:solidFill>
              </a:defRPr>
            </a:lvl6pPr>
            <a:lvl7pPr>
              <a:spcBef>
                <a:spcPts val="0"/>
              </a:spcBef>
              <a:buClr>
                <a:schemeClr val="accent1"/>
              </a:buClr>
              <a:buSzPct val="100000"/>
              <a:defRPr sz="4200">
                <a:solidFill>
                  <a:schemeClr val="accent1"/>
                </a:solidFill>
              </a:defRPr>
            </a:lvl7pPr>
            <a:lvl8pPr>
              <a:spcBef>
                <a:spcPts val="0"/>
              </a:spcBef>
              <a:buClr>
                <a:schemeClr val="accent1"/>
              </a:buClr>
              <a:buSzPct val="100000"/>
              <a:defRPr sz="4200">
                <a:solidFill>
                  <a:schemeClr val="accent1"/>
                </a:solidFill>
              </a:defRPr>
            </a:lvl8pPr>
            <a:lvl9pPr>
              <a:spcBef>
                <a:spcPts val="0"/>
              </a:spcBef>
              <a:buClr>
                <a:schemeClr val="accent1"/>
              </a:buClr>
              <a:buSzPct val="100000"/>
              <a:defRPr sz="4200">
                <a:solidFill>
                  <a:schemeClr val="accent1"/>
                </a:solidFill>
              </a:defRPr>
            </a:lvl9pPr>
          </a:lstStyle>
          <a:p/>
        </p:txBody>
      </p:sp>
      <p:sp>
        <p:nvSpPr>
          <p:cNvPr id="12" name="Shape 12"/>
          <p:cNvSpPr txBox="1"/>
          <p:nvPr>
            <p:ph idx="1" type="subTitle"/>
          </p:nvPr>
        </p:nvSpPr>
        <p:spPr>
          <a:xfrm>
            <a:off x="512700" y="3840639"/>
            <a:ext cx="8118599" cy="787499"/>
          </a:xfrm>
          <a:prstGeom prst="rect">
            <a:avLst/>
          </a:prstGeom>
        </p:spPr>
        <p:txBody>
          <a:bodyPr anchorCtr="0" anchor="t" bIns="91425" lIns="91425" rIns="91425" tIns="91425"/>
          <a:lstStyle>
            <a:lvl1pPr>
              <a:lnSpc>
                <a:spcPct val="100000"/>
              </a:lnSpc>
              <a:spcBef>
                <a:spcPts val="0"/>
              </a:spcBef>
              <a:spcAft>
                <a:spcPts val="0"/>
              </a:spcAft>
              <a:buClr>
                <a:schemeClr val="accent2"/>
              </a:buClr>
              <a:buSzPct val="100000"/>
              <a:buNone/>
              <a:defRPr sz="2400">
                <a:solidFill>
                  <a:schemeClr val="accent2"/>
                </a:solidFill>
              </a:defRPr>
            </a:lvl1pPr>
            <a:lvl2pPr>
              <a:lnSpc>
                <a:spcPct val="100000"/>
              </a:lnSpc>
              <a:spcBef>
                <a:spcPts val="0"/>
              </a:spcBef>
              <a:spcAft>
                <a:spcPts val="0"/>
              </a:spcAft>
              <a:buClr>
                <a:schemeClr val="accent2"/>
              </a:buClr>
              <a:buSzPct val="100000"/>
              <a:buNone/>
              <a:defRPr sz="2400">
                <a:solidFill>
                  <a:schemeClr val="accent2"/>
                </a:solidFill>
              </a:defRPr>
            </a:lvl2pPr>
            <a:lvl3pPr>
              <a:lnSpc>
                <a:spcPct val="100000"/>
              </a:lnSpc>
              <a:spcBef>
                <a:spcPts val="0"/>
              </a:spcBef>
              <a:spcAft>
                <a:spcPts val="0"/>
              </a:spcAft>
              <a:buClr>
                <a:schemeClr val="accent2"/>
              </a:buClr>
              <a:buSzPct val="100000"/>
              <a:buNone/>
              <a:defRPr sz="2400">
                <a:solidFill>
                  <a:schemeClr val="accent2"/>
                </a:solidFill>
              </a:defRPr>
            </a:lvl3pPr>
            <a:lvl4pPr>
              <a:lnSpc>
                <a:spcPct val="100000"/>
              </a:lnSpc>
              <a:spcBef>
                <a:spcPts val="0"/>
              </a:spcBef>
              <a:spcAft>
                <a:spcPts val="0"/>
              </a:spcAft>
              <a:buClr>
                <a:schemeClr val="accent2"/>
              </a:buClr>
              <a:buSzPct val="100000"/>
              <a:buNone/>
              <a:defRPr sz="2400">
                <a:solidFill>
                  <a:schemeClr val="accent2"/>
                </a:solidFill>
              </a:defRPr>
            </a:lvl4pPr>
            <a:lvl5pPr>
              <a:lnSpc>
                <a:spcPct val="100000"/>
              </a:lnSpc>
              <a:spcBef>
                <a:spcPts val="0"/>
              </a:spcBef>
              <a:spcAft>
                <a:spcPts val="0"/>
              </a:spcAft>
              <a:buClr>
                <a:schemeClr val="accent2"/>
              </a:buClr>
              <a:buSzPct val="100000"/>
              <a:buNone/>
              <a:defRPr sz="2400">
                <a:solidFill>
                  <a:schemeClr val="accent2"/>
                </a:solidFill>
              </a:defRPr>
            </a:lvl5pPr>
            <a:lvl6pPr>
              <a:lnSpc>
                <a:spcPct val="100000"/>
              </a:lnSpc>
              <a:spcBef>
                <a:spcPts val="0"/>
              </a:spcBef>
              <a:spcAft>
                <a:spcPts val="0"/>
              </a:spcAft>
              <a:buClr>
                <a:schemeClr val="accent2"/>
              </a:buClr>
              <a:buSzPct val="100000"/>
              <a:buNone/>
              <a:defRPr sz="2400">
                <a:solidFill>
                  <a:schemeClr val="accent2"/>
                </a:solidFill>
              </a:defRPr>
            </a:lvl6pPr>
            <a:lvl7pPr>
              <a:lnSpc>
                <a:spcPct val="100000"/>
              </a:lnSpc>
              <a:spcBef>
                <a:spcPts val="0"/>
              </a:spcBef>
              <a:spcAft>
                <a:spcPts val="0"/>
              </a:spcAft>
              <a:buClr>
                <a:schemeClr val="accent2"/>
              </a:buClr>
              <a:buSzPct val="100000"/>
              <a:buNone/>
              <a:defRPr sz="2400">
                <a:solidFill>
                  <a:schemeClr val="accent2"/>
                </a:solidFill>
              </a:defRPr>
            </a:lvl7pPr>
            <a:lvl8pPr>
              <a:lnSpc>
                <a:spcPct val="100000"/>
              </a:lnSpc>
              <a:spcBef>
                <a:spcPts val="0"/>
              </a:spcBef>
              <a:spcAft>
                <a:spcPts val="0"/>
              </a:spcAft>
              <a:buClr>
                <a:schemeClr val="accent2"/>
              </a:buClr>
              <a:buSzPct val="100000"/>
              <a:buNone/>
              <a:defRPr sz="2400">
                <a:solidFill>
                  <a:schemeClr val="accent2"/>
                </a:solidFill>
              </a:defRPr>
            </a:lvl8pPr>
            <a:lvl9pPr>
              <a:lnSpc>
                <a:spcPct val="100000"/>
              </a:lnSpc>
              <a:spcBef>
                <a:spcPts val="0"/>
              </a:spcBef>
              <a:spcAft>
                <a:spcPts val="0"/>
              </a:spcAft>
              <a:buClr>
                <a:schemeClr val="accent2"/>
              </a:buClr>
              <a:buSzPct val="100000"/>
              <a:buNone/>
              <a:defRPr sz="2400">
                <a:solidFill>
                  <a:schemeClr val="accent2"/>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1039650"/>
            <a:ext cx="8520599" cy="2106299"/>
          </a:xfrm>
          <a:prstGeom prst="rect">
            <a:avLst/>
          </a:prstGeom>
        </p:spPr>
        <p:txBody>
          <a:bodyPr anchorCtr="0" anchor="b" bIns="91425" lIns="91425" rIns="91425" tIns="91425"/>
          <a:lstStyle>
            <a:lvl1pPr algn="ctr">
              <a:spcBef>
                <a:spcPts val="0"/>
              </a:spcBef>
              <a:buSzPct val="100000"/>
              <a:defRPr b="1" sz="14000"/>
            </a:lvl1pPr>
            <a:lvl2pPr algn="ctr">
              <a:spcBef>
                <a:spcPts val="0"/>
              </a:spcBef>
              <a:buSzPct val="100000"/>
              <a:defRPr b="1" sz="14000"/>
            </a:lvl2pPr>
            <a:lvl3pPr algn="ctr">
              <a:spcBef>
                <a:spcPts val="0"/>
              </a:spcBef>
              <a:buSzPct val="100000"/>
              <a:defRPr b="1" sz="14000"/>
            </a:lvl3pPr>
            <a:lvl4pPr algn="ctr">
              <a:spcBef>
                <a:spcPts val="0"/>
              </a:spcBef>
              <a:buSzPct val="100000"/>
              <a:defRPr b="1" sz="14000"/>
            </a:lvl4pPr>
            <a:lvl5pPr algn="ctr">
              <a:spcBef>
                <a:spcPts val="0"/>
              </a:spcBef>
              <a:buSzPct val="100000"/>
              <a:defRPr b="1" sz="14000"/>
            </a:lvl5pPr>
            <a:lvl6pPr algn="ctr">
              <a:spcBef>
                <a:spcPts val="0"/>
              </a:spcBef>
              <a:buSzPct val="100000"/>
              <a:defRPr b="1" sz="14000"/>
            </a:lvl6pPr>
            <a:lvl7pPr algn="ctr">
              <a:spcBef>
                <a:spcPts val="0"/>
              </a:spcBef>
              <a:buSzPct val="100000"/>
              <a:defRPr b="1" sz="14000"/>
            </a:lvl7pPr>
            <a:lvl8pPr algn="ctr">
              <a:spcBef>
                <a:spcPts val="0"/>
              </a:spcBef>
              <a:buSzPct val="100000"/>
              <a:defRPr b="1" sz="14000"/>
            </a:lvl8pPr>
            <a:lvl9pPr algn="ctr">
              <a:spcBef>
                <a:spcPts val="0"/>
              </a:spcBef>
              <a:buSzPct val="100000"/>
              <a:defRPr b="1" sz="14000"/>
            </a:lvl9pPr>
          </a:lstStyle>
          <a:p/>
        </p:txBody>
      </p:sp>
      <p:sp>
        <p:nvSpPr>
          <p:cNvPr id="50" name="Shape 50"/>
          <p:cNvSpPr txBox="1"/>
          <p:nvPr>
            <p:ph idx="1" type="body"/>
          </p:nvPr>
        </p:nvSpPr>
        <p:spPr>
          <a:xfrm>
            <a:off x="311700" y="32284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6" name="Shape 16"/>
          <p:cNvSpPr txBox="1"/>
          <p:nvPr>
            <p:ph type="title"/>
          </p:nvPr>
        </p:nvSpPr>
        <p:spPr>
          <a:xfrm>
            <a:off x="512700" y="1893300"/>
            <a:ext cx="8118599" cy="1522800"/>
          </a:xfrm>
          <a:prstGeom prst="rect">
            <a:avLst/>
          </a:prstGeom>
        </p:spPr>
        <p:txBody>
          <a:bodyPr anchorCtr="0" anchor="b" bIns="91425" lIns="91425" rIns="91425" tIns="91425"/>
          <a:lstStyle>
            <a:lvl1pPr>
              <a:spcBef>
                <a:spcPts val="0"/>
              </a:spcBef>
              <a:buClr>
                <a:schemeClr val="accent1"/>
              </a:buClr>
              <a:buSzPct val="100000"/>
              <a:defRPr sz="6000">
                <a:solidFill>
                  <a:schemeClr val="accent1"/>
                </a:solidFill>
              </a:defRPr>
            </a:lvl1pPr>
            <a:lvl2pPr>
              <a:spcBef>
                <a:spcPts val="0"/>
              </a:spcBef>
              <a:buClr>
                <a:schemeClr val="accent1"/>
              </a:buClr>
              <a:buSzPct val="100000"/>
              <a:defRPr sz="6000">
                <a:solidFill>
                  <a:schemeClr val="accent1"/>
                </a:solidFill>
              </a:defRPr>
            </a:lvl2pPr>
            <a:lvl3pPr>
              <a:spcBef>
                <a:spcPts val="0"/>
              </a:spcBef>
              <a:buClr>
                <a:schemeClr val="accent1"/>
              </a:buClr>
              <a:buSzPct val="100000"/>
              <a:defRPr sz="6000">
                <a:solidFill>
                  <a:schemeClr val="accent1"/>
                </a:solidFill>
              </a:defRPr>
            </a:lvl3pPr>
            <a:lvl4pPr>
              <a:spcBef>
                <a:spcPts val="0"/>
              </a:spcBef>
              <a:buClr>
                <a:schemeClr val="accent1"/>
              </a:buClr>
              <a:buSzPct val="100000"/>
              <a:defRPr sz="6000">
                <a:solidFill>
                  <a:schemeClr val="accent1"/>
                </a:solidFill>
              </a:defRPr>
            </a:lvl4pPr>
            <a:lvl5pPr>
              <a:spcBef>
                <a:spcPts val="0"/>
              </a:spcBef>
              <a:buClr>
                <a:schemeClr val="accent1"/>
              </a:buClr>
              <a:buSzPct val="100000"/>
              <a:defRPr sz="6000">
                <a:solidFill>
                  <a:schemeClr val="accent1"/>
                </a:solidFill>
              </a:defRPr>
            </a:lvl5pPr>
            <a:lvl6pPr>
              <a:spcBef>
                <a:spcPts val="0"/>
              </a:spcBef>
              <a:buClr>
                <a:schemeClr val="accent1"/>
              </a:buClr>
              <a:buSzPct val="100000"/>
              <a:defRPr sz="6000">
                <a:solidFill>
                  <a:schemeClr val="accent1"/>
                </a:solidFill>
              </a:defRPr>
            </a:lvl6pPr>
            <a:lvl7pPr>
              <a:spcBef>
                <a:spcPts val="0"/>
              </a:spcBef>
              <a:buClr>
                <a:schemeClr val="accent1"/>
              </a:buClr>
              <a:buSzPct val="100000"/>
              <a:defRPr sz="6000">
                <a:solidFill>
                  <a:schemeClr val="accent1"/>
                </a:solidFill>
              </a:defRPr>
            </a:lvl7pPr>
            <a:lvl8pPr>
              <a:spcBef>
                <a:spcPts val="0"/>
              </a:spcBef>
              <a:buClr>
                <a:schemeClr val="accent1"/>
              </a:buClr>
              <a:buSzPct val="100000"/>
              <a:defRPr sz="6000">
                <a:solidFill>
                  <a:schemeClr val="accent1"/>
                </a:solidFill>
              </a:defRPr>
            </a:lvl8pPr>
            <a:lvl9pPr>
              <a:spcBef>
                <a:spcPts val="0"/>
              </a:spcBef>
              <a:buClr>
                <a:schemeClr val="accent1"/>
              </a:buClr>
              <a:buSzPct val="100000"/>
              <a:defRPr sz="6000">
                <a:solidFill>
                  <a:schemeClr val="accent1"/>
                </a:solidFill>
              </a:defRPr>
            </a:lvl9pPr>
          </a:lstStyle>
          <a:p/>
        </p:txBody>
      </p:sp>
      <p:sp>
        <p:nvSpPr>
          <p:cNvPr id="17" name="Shape 1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20" name="Shape 20"/>
          <p:cNvSpPr txBox="1"/>
          <p:nvPr>
            <p:ph type="title"/>
          </p:nvPr>
        </p:nvSpPr>
        <p:spPr>
          <a:xfrm>
            <a:off x="311700" y="445025"/>
            <a:ext cx="8520599" cy="6132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71600"/>
            <a:ext cx="8520599" cy="33972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6132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1" type="body"/>
          </p:nvPr>
        </p:nvSpPr>
        <p:spPr>
          <a:xfrm>
            <a:off x="311700" y="1171675"/>
            <a:ext cx="3999899" cy="33972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6" name="Shape 26"/>
          <p:cNvSpPr txBox="1"/>
          <p:nvPr>
            <p:ph idx="2" type="body"/>
          </p:nvPr>
        </p:nvSpPr>
        <p:spPr>
          <a:xfrm>
            <a:off x="4832400" y="1171675"/>
            <a:ext cx="3999899" cy="33972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6132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04000" cy="4090800"/>
          </a:xfrm>
          <a:prstGeom prst="rect">
            <a:avLst/>
          </a:prstGeom>
        </p:spPr>
        <p:txBody>
          <a:bodyPr anchorCtr="0" anchor="ctr" bIns="91425" lIns="91425" rIns="91425" tIns="91425"/>
          <a:lstStyle>
            <a:lvl1pPr>
              <a:spcBef>
                <a:spcPts val="0"/>
              </a:spcBef>
              <a:buClr>
                <a:schemeClr val="accent1"/>
              </a:buClr>
              <a:buSzPct val="100000"/>
              <a:defRPr sz="5400">
                <a:solidFill>
                  <a:schemeClr val="accent1"/>
                </a:solidFill>
              </a:defRPr>
            </a:lvl1pPr>
            <a:lvl2pPr>
              <a:spcBef>
                <a:spcPts val="0"/>
              </a:spcBef>
              <a:buClr>
                <a:schemeClr val="accent1"/>
              </a:buClr>
              <a:buSzPct val="100000"/>
              <a:defRPr sz="5400">
                <a:solidFill>
                  <a:schemeClr val="accent1"/>
                </a:solidFill>
              </a:defRPr>
            </a:lvl2pPr>
            <a:lvl3pPr>
              <a:spcBef>
                <a:spcPts val="0"/>
              </a:spcBef>
              <a:buClr>
                <a:schemeClr val="accent1"/>
              </a:buClr>
              <a:buSzPct val="100000"/>
              <a:defRPr sz="5400">
                <a:solidFill>
                  <a:schemeClr val="accent1"/>
                </a:solidFill>
              </a:defRPr>
            </a:lvl3pPr>
            <a:lvl4pPr>
              <a:spcBef>
                <a:spcPts val="0"/>
              </a:spcBef>
              <a:buClr>
                <a:schemeClr val="accent1"/>
              </a:buClr>
              <a:buSzPct val="100000"/>
              <a:defRPr sz="5400">
                <a:solidFill>
                  <a:schemeClr val="accent1"/>
                </a:solidFill>
              </a:defRPr>
            </a:lvl4pPr>
            <a:lvl5pPr>
              <a:spcBef>
                <a:spcPts val="0"/>
              </a:spcBef>
              <a:buClr>
                <a:schemeClr val="accent1"/>
              </a:buClr>
              <a:buSzPct val="100000"/>
              <a:defRPr sz="5400">
                <a:solidFill>
                  <a:schemeClr val="accent1"/>
                </a:solidFill>
              </a:defRPr>
            </a:lvl5pPr>
            <a:lvl6pPr>
              <a:spcBef>
                <a:spcPts val="0"/>
              </a:spcBef>
              <a:buClr>
                <a:schemeClr val="accent1"/>
              </a:buClr>
              <a:buSzPct val="100000"/>
              <a:defRPr sz="5400">
                <a:solidFill>
                  <a:schemeClr val="accent1"/>
                </a:solidFill>
              </a:defRPr>
            </a:lvl6pPr>
            <a:lvl7pPr>
              <a:spcBef>
                <a:spcPts val="0"/>
              </a:spcBef>
              <a:buClr>
                <a:schemeClr val="accent1"/>
              </a:buClr>
              <a:buSzPct val="100000"/>
              <a:defRPr sz="5400">
                <a:solidFill>
                  <a:schemeClr val="accent1"/>
                </a:solidFill>
              </a:defRPr>
            </a:lvl7pPr>
            <a:lvl8pPr>
              <a:spcBef>
                <a:spcPts val="0"/>
              </a:spcBef>
              <a:buClr>
                <a:schemeClr val="accent1"/>
              </a:buClr>
              <a:buSzPct val="100000"/>
              <a:defRPr sz="5400">
                <a:solidFill>
                  <a:schemeClr val="accent1"/>
                </a:solidFill>
              </a:defRPr>
            </a:lvl8pPr>
            <a:lvl9pPr>
              <a:spcBef>
                <a:spcPts val="0"/>
              </a:spcBef>
              <a:buClr>
                <a:schemeClr val="accent1"/>
              </a:buClr>
              <a:buSzPct val="100000"/>
              <a:defRPr sz="5400">
                <a:solidFill>
                  <a:schemeClr val="accent1"/>
                </a:solidFill>
              </a:defRPr>
            </a:lvl9pPr>
          </a:lstStyle>
          <a:p/>
        </p:txBody>
      </p:sp>
      <p:sp>
        <p:nvSpPr>
          <p:cNvPr id="37" name="Shape 3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40" name="Shape 40"/>
          <p:cNvCxnSpPr/>
          <p:nvPr/>
        </p:nvCxnSpPr>
        <p:spPr>
          <a:xfrm>
            <a:off x="5029675" y="4495500"/>
            <a:ext cx="686399"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382350"/>
            <a:ext cx="4045199" cy="1333200"/>
          </a:xfrm>
          <a:prstGeom prst="rect">
            <a:avLst/>
          </a:prstGeom>
        </p:spPr>
        <p:txBody>
          <a:bodyPr anchorCtr="0" anchor="b" bIns="91425" lIns="91425" rIns="91425" tIns="91425"/>
          <a:lstStyle>
            <a:lvl1pPr algn="ctr">
              <a:spcBef>
                <a:spcPts val="0"/>
              </a:spcBef>
              <a:buClr>
                <a:schemeClr val="lt2"/>
              </a:buClr>
              <a:buSzPct val="100000"/>
              <a:defRPr sz="4200">
                <a:solidFill>
                  <a:schemeClr val="lt2"/>
                </a:solidFill>
              </a:defRPr>
            </a:lvl1pPr>
            <a:lvl2pPr algn="ctr">
              <a:spcBef>
                <a:spcPts val="0"/>
              </a:spcBef>
              <a:buClr>
                <a:schemeClr val="lt2"/>
              </a:buClr>
              <a:buSzPct val="100000"/>
              <a:defRPr sz="4200">
                <a:solidFill>
                  <a:schemeClr val="lt2"/>
                </a:solidFill>
              </a:defRPr>
            </a:lvl2pPr>
            <a:lvl3pPr algn="ctr">
              <a:spcBef>
                <a:spcPts val="0"/>
              </a:spcBef>
              <a:buClr>
                <a:schemeClr val="lt2"/>
              </a:buClr>
              <a:buSzPct val="100000"/>
              <a:defRPr sz="4200">
                <a:solidFill>
                  <a:schemeClr val="lt2"/>
                </a:solidFill>
              </a:defRPr>
            </a:lvl3pPr>
            <a:lvl4pPr algn="ctr">
              <a:spcBef>
                <a:spcPts val="0"/>
              </a:spcBef>
              <a:buClr>
                <a:schemeClr val="lt2"/>
              </a:buClr>
              <a:buSzPct val="100000"/>
              <a:defRPr sz="4200">
                <a:solidFill>
                  <a:schemeClr val="lt2"/>
                </a:solidFill>
              </a:defRPr>
            </a:lvl4pPr>
            <a:lvl5pPr algn="ctr">
              <a:spcBef>
                <a:spcPts val="0"/>
              </a:spcBef>
              <a:buClr>
                <a:schemeClr val="lt2"/>
              </a:buClr>
              <a:buSzPct val="100000"/>
              <a:defRPr sz="4200">
                <a:solidFill>
                  <a:schemeClr val="lt2"/>
                </a:solidFill>
              </a:defRPr>
            </a:lvl5pPr>
            <a:lvl6pPr algn="ctr">
              <a:spcBef>
                <a:spcPts val="0"/>
              </a:spcBef>
              <a:buClr>
                <a:schemeClr val="lt2"/>
              </a:buClr>
              <a:buSzPct val="100000"/>
              <a:defRPr sz="4200">
                <a:solidFill>
                  <a:schemeClr val="lt2"/>
                </a:solidFill>
              </a:defRPr>
            </a:lvl6pPr>
            <a:lvl7pPr algn="ctr">
              <a:spcBef>
                <a:spcPts val="0"/>
              </a:spcBef>
              <a:buClr>
                <a:schemeClr val="lt2"/>
              </a:buClr>
              <a:buSzPct val="100000"/>
              <a:defRPr sz="4200">
                <a:solidFill>
                  <a:schemeClr val="lt2"/>
                </a:solidFill>
              </a:defRPr>
            </a:lvl7pPr>
            <a:lvl8pPr algn="ctr">
              <a:spcBef>
                <a:spcPts val="0"/>
              </a:spcBef>
              <a:buClr>
                <a:schemeClr val="lt2"/>
              </a:buClr>
              <a:buSzPct val="100000"/>
              <a:defRPr sz="4200">
                <a:solidFill>
                  <a:schemeClr val="lt2"/>
                </a:solidFill>
              </a:defRPr>
            </a:lvl8pPr>
            <a:lvl9pPr algn="ctr">
              <a:spcBef>
                <a:spcPts val="0"/>
              </a:spcBef>
              <a:buClr>
                <a:schemeClr val="lt2"/>
              </a:buClr>
              <a:buSzPct val="100000"/>
              <a:defRPr sz="4200">
                <a:solidFill>
                  <a:schemeClr val="lt2"/>
                </a:solidFill>
              </a:defRPr>
            </a:lvl9pPr>
          </a:lstStyle>
          <a:p/>
        </p:txBody>
      </p:sp>
      <p:sp>
        <p:nvSpPr>
          <p:cNvPr id="42" name="Shape 42"/>
          <p:cNvSpPr txBox="1"/>
          <p:nvPr>
            <p:ph idx="1" type="subTitle"/>
          </p:nvPr>
        </p:nvSpPr>
        <p:spPr>
          <a:xfrm>
            <a:off x="265500" y="2769000"/>
            <a:ext cx="4045199" cy="13455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613200"/>
          </a:xfrm>
          <a:prstGeom prst="rect">
            <a:avLst/>
          </a:prstGeom>
          <a:noFill/>
          <a:ln>
            <a:noFill/>
          </a:ln>
        </p:spPr>
        <p:txBody>
          <a:bodyPr anchorCtr="0" anchor="t" bIns="91425" lIns="91425" rIns="91425" tIns="91425"/>
          <a:lstStyle>
            <a:lvl1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6" name="Shape 6"/>
          <p:cNvSpPr txBox="1"/>
          <p:nvPr>
            <p:ph idx="1" type="body"/>
          </p:nvPr>
        </p:nvSpPr>
        <p:spPr>
          <a:xfrm>
            <a:off x="311700" y="1171600"/>
            <a:ext cx="8520599" cy="33972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mailto:healthsciencehonorsociety@gmail.com" TargetMode="External"/><Relationship Id="rId4" Type="http://schemas.openxmlformats.org/officeDocument/2006/relationships/hyperlink" Target="www.SJSUHS2.weebly.com" TargetMode="External"/><Relationship Id="rId5" Type="http://schemas.openxmlformats.org/officeDocument/2006/relationships/hyperlink" Target="https://www.facebook.com/groups/252381281501540/" TargetMode="External"/><Relationship Id="rId6" Type="http://schemas.openxmlformats.org/officeDocument/2006/relationships/image" Target="../media/image10.png"/><Relationship Id="rId7" Type="http://schemas.openxmlformats.org/officeDocument/2006/relationships/image" Target="../media/image16.png"/><Relationship Id="rId8"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png"/><Relationship Id="rId4" Type="http://schemas.openxmlformats.org/officeDocument/2006/relationships/image" Target="../media/image03.png"/><Relationship Id="rId5" Type="http://schemas.openxmlformats.org/officeDocument/2006/relationships/image" Target="../media/image06.png"/><Relationship Id="rId6" Type="http://schemas.openxmlformats.org/officeDocument/2006/relationships/image" Target="../media/image04.png"/><Relationship Id="rId7" Type="http://schemas.openxmlformats.org/officeDocument/2006/relationships/image" Target="../media/image02.jpg"/><Relationship Id="rId8" Type="http://schemas.openxmlformats.org/officeDocument/2006/relationships/image" Target="../media/image0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0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4.png"/><Relationship Id="rId5" Type="http://schemas.openxmlformats.org/officeDocument/2006/relationships/hyperlink" Target="http://as.sjsu.edu/cccac/index.jsp?val=cccac_volunteerno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idx="1" type="subTitle"/>
          </p:nvPr>
        </p:nvSpPr>
        <p:spPr>
          <a:xfrm>
            <a:off x="5395350" y="1570225"/>
            <a:ext cx="3508199" cy="959700"/>
          </a:xfrm>
          <a:prstGeom prst="rect">
            <a:avLst/>
          </a:prstGeom>
          <a:solidFill>
            <a:schemeClr val="accent4"/>
          </a:solidFill>
        </p:spPr>
        <p:txBody>
          <a:bodyPr anchorCtr="0" anchor="t" bIns="91425" lIns="91425" rIns="91425" tIns="91425">
            <a:noAutofit/>
          </a:bodyPr>
          <a:lstStyle/>
          <a:p>
            <a:pPr rtl="0">
              <a:spcBef>
                <a:spcPts val="0"/>
              </a:spcBef>
              <a:buNone/>
            </a:pPr>
            <a:r>
              <a:rPr lang="en">
                <a:solidFill>
                  <a:srgbClr val="FFFFFF"/>
                </a:solidFill>
                <a:latin typeface="Georgia"/>
                <a:ea typeface="Georgia"/>
                <a:cs typeface="Georgia"/>
                <a:sym typeface="Georgia"/>
              </a:rPr>
              <a:t>SPX 210 @6:00PM</a:t>
            </a:r>
          </a:p>
          <a:p>
            <a:pPr>
              <a:spcBef>
                <a:spcPts val="0"/>
              </a:spcBef>
              <a:buNone/>
            </a:pPr>
            <a:r>
              <a:rPr lang="en">
                <a:solidFill>
                  <a:srgbClr val="FFFFFF"/>
                </a:solidFill>
                <a:latin typeface="Georgia"/>
                <a:ea typeface="Georgia"/>
                <a:cs typeface="Georgia"/>
                <a:sym typeface="Georgia"/>
              </a:rPr>
              <a:t>September 3, 2015 </a:t>
            </a:r>
          </a:p>
        </p:txBody>
      </p:sp>
      <p:pic>
        <p:nvPicPr>
          <p:cNvPr id="56" name="Shape 56"/>
          <p:cNvPicPr preferRelativeResize="0"/>
          <p:nvPr/>
        </p:nvPicPr>
        <p:blipFill rotWithShape="1">
          <a:blip r:embed="rId3">
            <a:alphaModFix/>
          </a:blip>
          <a:srcRect b="26260" l="32907" r="32910" t="25217"/>
          <a:stretch/>
        </p:blipFill>
        <p:spPr>
          <a:xfrm>
            <a:off x="672000" y="1454562"/>
            <a:ext cx="4361050" cy="3480625"/>
          </a:xfrm>
          <a:prstGeom prst="rect">
            <a:avLst/>
          </a:prstGeom>
          <a:noFill/>
          <a:ln>
            <a:noFill/>
          </a:ln>
        </p:spPr>
      </p:pic>
      <p:sp>
        <p:nvSpPr>
          <p:cNvPr id="57" name="Shape 57"/>
          <p:cNvSpPr txBox="1"/>
          <p:nvPr>
            <p:ph type="ctrTitle"/>
          </p:nvPr>
        </p:nvSpPr>
        <p:spPr>
          <a:xfrm>
            <a:off x="43200" y="289825"/>
            <a:ext cx="9057600" cy="869399"/>
          </a:xfrm>
          <a:prstGeom prst="rect">
            <a:avLst/>
          </a:prstGeom>
          <a:solidFill>
            <a:schemeClr val="accent4"/>
          </a:solidFill>
        </p:spPr>
        <p:txBody>
          <a:bodyPr anchorCtr="0" anchor="b" bIns="91425" lIns="91425" rIns="91425" tIns="91425">
            <a:noAutofit/>
          </a:bodyPr>
          <a:lstStyle/>
          <a:p>
            <a:pPr>
              <a:spcBef>
                <a:spcPts val="0"/>
              </a:spcBef>
              <a:buNone/>
            </a:pPr>
            <a:r>
              <a:rPr b="1" lang="en" sz="4500">
                <a:solidFill>
                  <a:srgbClr val="FFFFFF"/>
                </a:solidFill>
                <a:latin typeface="Georgia"/>
                <a:ea typeface="Georgia"/>
                <a:cs typeface="Georgia"/>
                <a:sym typeface="Georgia"/>
              </a:rPr>
              <a:t>Health Science Honor Society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2759650" y="259025"/>
            <a:ext cx="4575299" cy="613200"/>
          </a:xfrm>
          <a:prstGeom prst="rect">
            <a:avLst/>
          </a:prstGeom>
          <a:solidFill>
            <a:schemeClr val="accent4"/>
          </a:solidFill>
        </p:spPr>
        <p:txBody>
          <a:bodyPr anchorCtr="0" anchor="t" bIns="91425" lIns="91425" rIns="91425" tIns="91425">
            <a:noAutofit/>
          </a:bodyPr>
          <a:lstStyle/>
          <a:p>
            <a:pPr lvl="0" algn="ctr">
              <a:spcBef>
                <a:spcPts val="0"/>
              </a:spcBef>
              <a:buNone/>
            </a:pPr>
            <a:r>
              <a:rPr b="1" lang="en" sz="3600">
                <a:solidFill>
                  <a:srgbClr val="FFFFFF"/>
                </a:solidFill>
                <a:latin typeface="Georgia"/>
                <a:ea typeface="Georgia"/>
                <a:cs typeface="Georgia"/>
                <a:sym typeface="Georgia"/>
              </a:rPr>
              <a:t>HS2 Fees</a:t>
            </a:r>
          </a:p>
        </p:txBody>
      </p:sp>
      <p:sp>
        <p:nvSpPr>
          <p:cNvPr id="136" name="Shape 136"/>
          <p:cNvSpPr txBox="1"/>
          <p:nvPr>
            <p:ph idx="1" type="body"/>
          </p:nvPr>
        </p:nvSpPr>
        <p:spPr>
          <a:xfrm>
            <a:off x="2688100" y="1130275"/>
            <a:ext cx="5712000" cy="3397200"/>
          </a:xfrm>
          <a:prstGeom prst="rect">
            <a:avLst/>
          </a:prstGeom>
        </p:spPr>
        <p:txBody>
          <a:bodyPr anchorCtr="0" anchor="t" bIns="91425" lIns="91425" rIns="91425" tIns="91425">
            <a:noAutofit/>
          </a:bodyPr>
          <a:lstStyle/>
          <a:p>
            <a:pPr lvl="0" rtl="0">
              <a:spcBef>
                <a:spcPts val="0"/>
              </a:spcBef>
              <a:buNone/>
            </a:pPr>
            <a:r>
              <a:rPr b="1" lang="en" sz="2400">
                <a:latin typeface="Georgia"/>
                <a:ea typeface="Georgia"/>
                <a:cs typeface="Georgia"/>
                <a:sym typeface="Georgia"/>
              </a:rPr>
              <a:t>One-time membership fee of $80</a:t>
            </a:r>
          </a:p>
          <a:p>
            <a:pPr indent="-381000" lvl="0" marL="457200" rtl="0">
              <a:spcBef>
                <a:spcPts val="0"/>
              </a:spcBef>
              <a:buSzPct val="100000"/>
              <a:buFont typeface="Georgia"/>
              <a:buChar char="❏"/>
            </a:pPr>
            <a:r>
              <a:rPr lang="en" sz="2400">
                <a:latin typeface="Georgia"/>
                <a:ea typeface="Georgia"/>
                <a:cs typeface="Georgia"/>
                <a:sym typeface="Georgia"/>
              </a:rPr>
              <a:t>Why?</a:t>
            </a:r>
          </a:p>
          <a:p>
            <a:pPr indent="-381000" lvl="0" marL="457200" rtl="0">
              <a:spcBef>
                <a:spcPts val="0"/>
              </a:spcBef>
              <a:buSzPct val="100000"/>
              <a:buFont typeface="Georgia"/>
              <a:buChar char="❏"/>
            </a:pPr>
            <a:r>
              <a:rPr lang="en" sz="2400">
                <a:latin typeface="Georgia"/>
                <a:ea typeface="Georgia"/>
                <a:cs typeface="Georgia"/>
                <a:sym typeface="Georgia"/>
              </a:rPr>
              <a:t>Can be paid in installments, please talk to Trey about further information </a:t>
            </a:r>
            <a:r>
              <a:rPr lang="en" sz="2400">
                <a:solidFill>
                  <a:srgbClr val="0000FF"/>
                </a:solidFill>
                <a:latin typeface="Georgia"/>
                <a:ea typeface="Georgia"/>
                <a:cs typeface="Georgia"/>
                <a:sym typeface="Georgia"/>
              </a:rPr>
              <a:t>TreyNgo@gmail.com</a:t>
            </a:r>
          </a:p>
          <a:p>
            <a:pPr lvl="0">
              <a:spcBef>
                <a:spcPts val="0"/>
              </a:spcBef>
              <a:buNone/>
            </a:pPr>
            <a:r>
              <a:t/>
            </a:r>
            <a:endParaRPr sz="2400">
              <a:latin typeface="Georgia"/>
              <a:ea typeface="Georgia"/>
              <a:cs typeface="Georgia"/>
              <a:sym typeface="Georgia"/>
            </a:endParaRPr>
          </a:p>
        </p:txBody>
      </p:sp>
      <p:pic>
        <p:nvPicPr>
          <p:cNvPr id="137" name="Shape 137"/>
          <p:cNvPicPr preferRelativeResize="0"/>
          <p:nvPr/>
        </p:nvPicPr>
        <p:blipFill>
          <a:blip r:embed="rId3">
            <a:alphaModFix/>
          </a:blip>
          <a:stretch>
            <a:fillRect/>
          </a:stretch>
        </p:blipFill>
        <p:spPr>
          <a:xfrm>
            <a:off x="399900" y="155725"/>
            <a:ext cx="2087575" cy="210217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2469400" y="310725"/>
            <a:ext cx="4039800" cy="613200"/>
          </a:xfrm>
          <a:prstGeom prst="rect">
            <a:avLst/>
          </a:prstGeom>
          <a:solidFill>
            <a:schemeClr val="accent4"/>
          </a:solidFill>
        </p:spPr>
        <p:txBody>
          <a:bodyPr anchorCtr="0" anchor="t" bIns="91425" lIns="91425" rIns="91425" tIns="91425">
            <a:noAutofit/>
          </a:bodyPr>
          <a:lstStyle/>
          <a:p>
            <a:pPr algn="ctr">
              <a:spcBef>
                <a:spcPts val="0"/>
              </a:spcBef>
              <a:buNone/>
            </a:pPr>
            <a:r>
              <a:rPr b="1" lang="en" sz="3600">
                <a:solidFill>
                  <a:srgbClr val="FFFFFF"/>
                </a:solidFill>
                <a:latin typeface="Georgia"/>
                <a:ea typeface="Georgia"/>
                <a:cs typeface="Georgia"/>
                <a:sym typeface="Georgia"/>
              </a:rPr>
              <a:t>Contact Us</a:t>
            </a:r>
            <a:r>
              <a:rPr b="1" lang="en">
                <a:solidFill>
                  <a:srgbClr val="0C343D"/>
                </a:solidFill>
                <a:latin typeface="Georgia"/>
                <a:ea typeface="Georgia"/>
                <a:cs typeface="Georgia"/>
                <a:sym typeface="Georgia"/>
              </a:rPr>
              <a:t>	</a:t>
            </a:r>
          </a:p>
        </p:txBody>
      </p:sp>
      <p:sp>
        <p:nvSpPr>
          <p:cNvPr id="143" name="Shape 143"/>
          <p:cNvSpPr txBox="1"/>
          <p:nvPr>
            <p:ph idx="1" type="body"/>
          </p:nvPr>
        </p:nvSpPr>
        <p:spPr>
          <a:xfrm>
            <a:off x="515175" y="1281000"/>
            <a:ext cx="8439300" cy="3862500"/>
          </a:xfrm>
          <a:prstGeom prst="rect">
            <a:avLst/>
          </a:prstGeom>
        </p:spPr>
        <p:txBody>
          <a:bodyPr anchorCtr="0" anchor="t" bIns="91425" lIns="91425" rIns="91425" tIns="91425">
            <a:noAutofit/>
          </a:bodyPr>
          <a:lstStyle/>
          <a:p>
            <a:pPr rtl="0" algn="ctr">
              <a:spcBef>
                <a:spcPts val="0"/>
              </a:spcBef>
              <a:buNone/>
            </a:pPr>
            <a:r>
              <a:rPr b="1" lang="en" sz="2400">
                <a:solidFill>
                  <a:srgbClr val="000000"/>
                </a:solidFill>
                <a:latin typeface="Georgia"/>
                <a:ea typeface="Georgia"/>
                <a:cs typeface="Georgia"/>
                <a:sym typeface="Georgia"/>
                <a:hlinkClick r:id="rId3"/>
              </a:rPr>
              <a:t>healthsciencehonorsociety@gmail.com</a:t>
            </a:r>
          </a:p>
          <a:p>
            <a:pPr rtl="0" algn="ctr">
              <a:spcBef>
                <a:spcPts val="0"/>
              </a:spcBef>
              <a:buNone/>
            </a:pPr>
            <a:r>
              <a:rPr lang="en" sz="2400">
                <a:solidFill>
                  <a:srgbClr val="000000"/>
                </a:solidFill>
                <a:latin typeface="Georgia"/>
                <a:ea typeface="Georgia"/>
                <a:cs typeface="Georgia"/>
                <a:sym typeface="Georgia"/>
                <a:hlinkClick r:id="rId4"/>
              </a:rPr>
              <a:t>www.SJSUHS2.weebly.co</a:t>
            </a:r>
            <a:r>
              <a:rPr lang="en" sz="2400">
                <a:solidFill>
                  <a:srgbClr val="000000"/>
                </a:solidFill>
                <a:latin typeface="Georgia"/>
                <a:ea typeface="Georgia"/>
                <a:cs typeface="Georgia"/>
                <a:sym typeface="Georgia"/>
              </a:rPr>
              <a:t>m</a:t>
            </a:r>
          </a:p>
          <a:p>
            <a:pPr indent="457200" rtl="0" algn="ctr">
              <a:spcBef>
                <a:spcPts val="0"/>
              </a:spcBef>
              <a:buNone/>
            </a:pPr>
            <a:r>
              <a:rPr lang="en" sz="2400">
                <a:solidFill>
                  <a:srgbClr val="000000"/>
                </a:solidFill>
                <a:latin typeface="Georgia"/>
                <a:ea typeface="Georgia"/>
                <a:cs typeface="Georgia"/>
                <a:sym typeface="Georgia"/>
                <a:hlinkClick r:id="rId5"/>
              </a:rPr>
              <a:t>https://www.facebook.com/groups/252381281501540/</a:t>
            </a:r>
          </a:p>
          <a:p>
            <a:pPr rtl="0" algn="ctr">
              <a:spcBef>
                <a:spcPts val="0"/>
              </a:spcBef>
              <a:buNone/>
            </a:pPr>
            <a:r>
              <a:rPr lang="en" sz="2400">
                <a:solidFill>
                  <a:srgbClr val="000000"/>
                </a:solidFill>
                <a:latin typeface="Georgia"/>
                <a:ea typeface="Georgia"/>
                <a:cs typeface="Georgia"/>
                <a:sym typeface="Georgia"/>
              </a:rPr>
              <a:t>search for “Health Science Honor Society (HS2</a:t>
            </a:r>
          </a:p>
          <a:p>
            <a:pPr rtl="0" algn="ctr">
              <a:spcBef>
                <a:spcPts val="0"/>
              </a:spcBef>
              <a:buNone/>
            </a:pPr>
            <a:r>
              <a:rPr lang="en" sz="2400">
                <a:solidFill>
                  <a:srgbClr val="000000"/>
                </a:solidFill>
                <a:latin typeface="Georgia"/>
                <a:ea typeface="Georgia"/>
                <a:cs typeface="Georgia"/>
                <a:sym typeface="Georgia"/>
              </a:rPr>
              <a:t>@sjsu_hs2</a:t>
            </a:r>
          </a:p>
          <a:p>
            <a:pPr>
              <a:spcBef>
                <a:spcPts val="0"/>
              </a:spcBef>
              <a:buNone/>
            </a:pPr>
            <a:r>
              <a:t/>
            </a:r>
            <a:endParaRPr sz="2400">
              <a:solidFill>
                <a:srgbClr val="000000"/>
              </a:solidFill>
              <a:latin typeface="Georgia"/>
              <a:ea typeface="Georgia"/>
              <a:cs typeface="Georgia"/>
              <a:sym typeface="Georgia"/>
            </a:endParaRPr>
          </a:p>
        </p:txBody>
      </p:sp>
      <p:pic>
        <p:nvPicPr>
          <p:cNvPr id="144" name="Shape 144"/>
          <p:cNvPicPr preferRelativeResize="0"/>
          <p:nvPr/>
        </p:nvPicPr>
        <p:blipFill>
          <a:blip r:embed="rId6">
            <a:alphaModFix/>
          </a:blip>
          <a:stretch>
            <a:fillRect/>
          </a:stretch>
        </p:blipFill>
        <p:spPr>
          <a:xfrm>
            <a:off x="3135000" y="3783300"/>
            <a:ext cx="651799" cy="651799"/>
          </a:xfrm>
          <a:prstGeom prst="rect">
            <a:avLst/>
          </a:prstGeom>
          <a:noFill/>
          <a:ln>
            <a:noFill/>
          </a:ln>
        </p:spPr>
      </p:pic>
      <p:pic>
        <p:nvPicPr>
          <p:cNvPr id="145" name="Shape 145"/>
          <p:cNvPicPr preferRelativeResize="0"/>
          <p:nvPr/>
        </p:nvPicPr>
        <p:blipFill>
          <a:blip r:embed="rId7">
            <a:alphaModFix/>
          </a:blip>
          <a:stretch>
            <a:fillRect/>
          </a:stretch>
        </p:blipFill>
        <p:spPr>
          <a:xfrm>
            <a:off x="272375" y="2506825"/>
            <a:ext cx="732350" cy="732350"/>
          </a:xfrm>
          <a:prstGeom prst="rect">
            <a:avLst/>
          </a:prstGeom>
          <a:noFill/>
          <a:ln>
            <a:noFill/>
          </a:ln>
        </p:spPr>
      </p:pic>
      <p:pic>
        <p:nvPicPr>
          <p:cNvPr id="146" name="Shape 146"/>
          <p:cNvPicPr preferRelativeResize="0"/>
          <p:nvPr/>
        </p:nvPicPr>
        <p:blipFill rotWithShape="1">
          <a:blip r:embed="rId8">
            <a:alphaModFix/>
          </a:blip>
          <a:srcRect b="26260" l="32907" r="32910" t="25217"/>
          <a:stretch/>
        </p:blipFill>
        <p:spPr>
          <a:xfrm>
            <a:off x="1592321" y="188624"/>
            <a:ext cx="1074304" cy="8574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idx="1" type="body"/>
          </p:nvPr>
        </p:nvSpPr>
        <p:spPr>
          <a:xfrm>
            <a:off x="3651800" y="533425"/>
            <a:ext cx="5303699" cy="1323000"/>
          </a:xfrm>
          <a:prstGeom prst="rect">
            <a:avLst/>
          </a:prstGeom>
          <a:solidFill>
            <a:schemeClr val="accent4"/>
          </a:solidFill>
        </p:spPr>
        <p:txBody>
          <a:bodyPr anchorCtr="0" anchor="t" bIns="91425" lIns="91425" rIns="91425" tIns="91425">
            <a:noAutofit/>
          </a:bodyPr>
          <a:lstStyle/>
          <a:p>
            <a:pPr rtl="0">
              <a:spcBef>
                <a:spcPts val="0"/>
              </a:spcBef>
              <a:buNone/>
            </a:pPr>
            <a:r>
              <a:rPr b="1" lang="en" sz="6000">
                <a:solidFill>
                  <a:srgbClr val="FFFFFF"/>
                </a:solidFill>
                <a:latin typeface="Georgia"/>
                <a:ea typeface="Georgia"/>
                <a:cs typeface="Georgia"/>
                <a:sym typeface="Georgia"/>
              </a:rPr>
              <a:t>   Questions? </a:t>
            </a:r>
          </a:p>
          <a:p>
            <a:pPr rtl="0">
              <a:spcBef>
                <a:spcPts val="0"/>
              </a:spcBef>
              <a:buNone/>
            </a:pPr>
            <a:r>
              <a:t/>
            </a:r>
            <a:endParaRPr b="1" sz="6000">
              <a:solidFill>
                <a:srgbClr val="FFFFFF"/>
              </a:solidFill>
              <a:latin typeface="Georgia"/>
              <a:ea typeface="Georgia"/>
              <a:cs typeface="Georgia"/>
              <a:sym typeface="Georgia"/>
            </a:endParaRPr>
          </a:p>
          <a:p>
            <a:pPr>
              <a:spcBef>
                <a:spcPts val="0"/>
              </a:spcBef>
              <a:buNone/>
            </a:pPr>
            <a:r>
              <a:t/>
            </a:r>
            <a:endParaRPr b="1">
              <a:solidFill>
                <a:srgbClr val="073763"/>
              </a:solidFill>
              <a:latin typeface="Georgia"/>
              <a:ea typeface="Georgia"/>
              <a:cs typeface="Georgia"/>
              <a:sym typeface="Georgia"/>
            </a:endParaRPr>
          </a:p>
        </p:txBody>
      </p:sp>
      <p:sp>
        <p:nvSpPr>
          <p:cNvPr id="152" name="Shape 152"/>
          <p:cNvSpPr txBox="1"/>
          <p:nvPr/>
        </p:nvSpPr>
        <p:spPr>
          <a:xfrm>
            <a:off x="3448700" y="2688375"/>
            <a:ext cx="5506800" cy="1209899"/>
          </a:xfrm>
          <a:prstGeom prst="rect">
            <a:avLst/>
          </a:prstGeom>
          <a:solidFill>
            <a:schemeClr val="accent4"/>
          </a:solidFill>
          <a:ln>
            <a:noFill/>
          </a:ln>
        </p:spPr>
        <p:txBody>
          <a:bodyPr anchorCtr="0" anchor="ctr" bIns="91425" lIns="91425" rIns="91425" tIns="91425">
            <a:noAutofit/>
          </a:bodyPr>
          <a:lstStyle/>
          <a:p>
            <a:pPr lvl="0" rtl="0">
              <a:lnSpc>
                <a:spcPct val="115000"/>
              </a:lnSpc>
              <a:spcBef>
                <a:spcPts val="0"/>
              </a:spcBef>
              <a:spcAft>
                <a:spcPts val="1600"/>
              </a:spcAft>
              <a:buNone/>
            </a:pPr>
            <a:r>
              <a:rPr b="1" lang="en" sz="6000">
                <a:solidFill>
                  <a:srgbClr val="FFFFFF"/>
                </a:solidFill>
                <a:latin typeface="Georgia"/>
                <a:ea typeface="Georgia"/>
                <a:cs typeface="Georgia"/>
                <a:sym typeface="Georgia"/>
              </a:rPr>
              <a:t>  Comments?</a:t>
            </a:r>
          </a:p>
        </p:txBody>
      </p:sp>
      <p:pic>
        <p:nvPicPr>
          <p:cNvPr id="153" name="Shape 153"/>
          <p:cNvPicPr preferRelativeResize="0"/>
          <p:nvPr/>
        </p:nvPicPr>
        <p:blipFill>
          <a:blip r:embed="rId3">
            <a:alphaModFix/>
          </a:blip>
          <a:stretch>
            <a:fillRect/>
          </a:stretch>
        </p:blipFill>
        <p:spPr>
          <a:xfrm>
            <a:off x="362225" y="533424"/>
            <a:ext cx="2528174" cy="36835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273450" y="291975"/>
            <a:ext cx="8597100" cy="1722300"/>
          </a:xfrm>
          <a:prstGeom prst="rect">
            <a:avLst/>
          </a:prstGeom>
          <a:solidFill>
            <a:schemeClr val="accent4"/>
          </a:solidFill>
        </p:spPr>
        <p:txBody>
          <a:bodyPr anchorCtr="0" anchor="t" bIns="91425" lIns="91425" rIns="91425" tIns="91425">
            <a:noAutofit/>
          </a:bodyPr>
          <a:lstStyle/>
          <a:p>
            <a:pPr algn="ctr">
              <a:spcBef>
                <a:spcPts val="0"/>
              </a:spcBef>
              <a:buNone/>
            </a:pPr>
            <a:r>
              <a:rPr lang="en" sz="4800">
                <a:solidFill>
                  <a:srgbClr val="FFFFFF"/>
                </a:solidFill>
                <a:latin typeface="Georgia"/>
                <a:ea typeface="Georgia"/>
                <a:cs typeface="Georgia"/>
                <a:sym typeface="Georgia"/>
              </a:rPr>
              <a:t>We look forward to having you part of HS2!</a:t>
            </a:r>
          </a:p>
        </p:txBody>
      </p:sp>
      <p:pic>
        <p:nvPicPr>
          <p:cNvPr id="159" name="Shape 159"/>
          <p:cNvPicPr preferRelativeResize="0"/>
          <p:nvPr/>
        </p:nvPicPr>
        <p:blipFill rotWithShape="1">
          <a:blip r:embed="rId3">
            <a:alphaModFix/>
          </a:blip>
          <a:srcRect b="26260" l="32907" r="32910" t="25217"/>
          <a:stretch/>
        </p:blipFill>
        <p:spPr>
          <a:xfrm>
            <a:off x="2956150" y="2349374"/>
            <a:ext cx="3105525" cy="24785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2127425" y="207575"/>
            <a:ext cx="5014799" cy="890100"/>
          </a:xfrm>
          <a:prstGeom prst="rect">
            <a:avLst/>
          </a:prstGeom>
          <a:solidFill>
            <a:schemeClr val="accent4"/>
          </a:solidFill>
        </p:spPr>
        <p:txBody>
          <a:bodyPr anchorCtr="0" anchor="t" bIns="91425" lIns="91425" rIns="91425" tIns="91425">
            <a:noAutofit/>
          </a:bodyPr>
          <a:lstStyle/>
          <a:p>
            <a:pPr algn="ctr">
              <a:spcBef>
                <a:spcPts val="0"/>
              </a:spcBef>
              <a:buNone/>
            </a:pPr>
            <a:r>
              <a:rPr b="1" lang="en" sz="3600">
                <a:solidFill>
                  <a:srgbClr val="FFFFFF"/>
                </a:solidFill>
                <a:latin typeface="Georgia"/>
                <a:ea typeface="Georgia"/>
                <a:cs typeface="Georgia"/>
                <a:sym typeface="Georgia"/>
              </a:rPr>
              <a:t>Agenda </a:t>
            </a:r>
          </a:p>
        </p:txBody>
      </p:sp>
      <p:sp>
        <p:nvSpPr>
          <p:cNvPr id="63" name="Shape 63"/>
          <p:cNvSpPr txBox="1"/>
          <p:nvPr>
            <p:ph idx="1" type="body"/>
          </p:nvPr>
        </p:nvSpPr>
        <p:spPr>
          <a:xfrm>
            <a:off x="1112775" y="1218700"/>
            <a:ext cx="5189099" cy="3397200"/>
          </a:xfrm>
          <a:prstGeom prst="rect">
            <a:avLst/>
          </a:prstGeom>
        </p:spPr>
        <p:txBody>
          <a:bodyPr anchorCtr="0" anchor="t" bIns="91425" lIns="91425" rIns="91425" tIns="91425">
            <a:noAutofit/>
          </a:bodyPr>
          <a:lstStyle/>
          <a:p>
            <a:pPr indent="-381000" lvl="0" marL="457200" rtl="0">
              <a:lnSpc>
                <a:spcPct val="115000"/>
              </a:lnSpc>
              <a:spcBef>
                <a:spcPts val="0"/>
              </a:spcBef>
              <a:buSzPct val="100000"/>
              <a:buFont typeface="Georgia"/>
              <a:buAutoNum type="arabicPeriod"/>
            </a:pPr>
            <a:r>
              <a:rPr lang="en" sz="2400">
                <a:latin typeface="Georgia"/>
                <a:ea typeface="Georgia"/>
                <a:cs typeface="Georgia"/>
                <a:sym typeface="Georgia"/>
              </a:rPr>
              <a:t>Introduction</a:t>
            </a:r>
          </a:p>
          <a:p>
            <a:pPr indent="-381000" lvl="0" marL="457200" rtl="0">
              <a:lnSpc>
                <a:spcPct val="115000"/>
              </a:lnSpc>
              <a:spcBef>
                <a:spcPts val="0"/>
              </a:spcBef>
              <a:buSzPct val="100000"/>
              <a:buFont typeface="Georgia"/>
              <a:buAutoNum type="arabicPeriod"/>
            </a:pPr>
            <a:r>
              <a:rPr lang="en" sz="2400">
                <a:latin typeface="Georgia"/>
                <a:ea typeface="Georgia"/>
                <a:cs typeface="Georgia"/>
                <a:sym typeface="Georgia"/>
              </a:rPr>
              <a:t>Ice Breaker </a:t>
            </a:r>
          </a:p>
          <a:p>
            <a:pPr indent="-381000" lvl="0" marL="457200" rtl="0">
              <a:lnSpc>
                <a:spcPct val="115000"/>
              </a:lnSpc>
              <a:spcBef>
                <a:spcPts val="0"/>
              </a:spcBef>
              <a:buSzPct val="100000"/>
              <a:buFont typeface="Georgia"/>
              <a:buAutoNum type="arabicPeriod"/>
            </a:pPr>
            <a:r>
              <a:rPr lang="en" sz="2400">
                <a:latin typeface="Georgia"/>
                <a:ea typeface="Georgia"/>
                <a:cs typeface="Georgia"/>
                <a:sym typeface="Georgia"/>
              </a:rPr>
              <a:t>HS2 Requirements </a:t>
            </a:r>
          </a:p>
          <a:p>
            <a:pPr indent="-381000" lvl="1" marL="914400" rtl="0">
              <a:lnSpc>
                <a:spcPct val="115000"/>
              </a:lnSpc>
              <a:spcBef>
                <a:spcPts val="0"/>
              </a:spcBef>
              <a:buSzPct val="100000"/>
              <a:buFont typeface="Georgia"/>
              <a:buAutoNum type="alphaLcPeriod"/>
            </a:pPr>
            <a:r>
              <a:rPr lang="en" sz="2400">
                <a:latin typeface="Georgia"/>
                <a:ea typeface="Georgia"/>
                <a:cs typeface="Georgia"/>
                <a:sym typeface="Georgia"/>
              </a:rPr>
              <a:t>Volunteer Hours, GPA, etc. </a:t>
            </a:r>
          </a:p>
          <a:p>
            <a:pPr indent="-381000" lvl="0" marL="457200" rtl="0">
              <a:lnSpc>
                <a:spcPct val="115000"/>
              </a:lnSpc>
              <a:spcBef>
                <a:spcPts val="0"/>
              </a:spcBef>
              <a:buSzPct val="100000"/>
              <a:buFont typeface="Georgia"/>
              <a:buAutoNum type="arabicPeriod"/>
            </a:pPr>
            <a:r>
              <a:rPr lang="en" sz="2400">
                <a:latin typeface="Georgia"/>
                <a:ea typeface="Georgia"/>
                <a:cs typeface="Georgia"/>
                <a:sym typeface="Georgia"/>
              </a:rPr>
              <a:t>Past Events</a:t>
            </a:r>
          </a:p>
          <a:p>
            <a:pPr indent="-381000" lvl="0" marL="457200" rtl="0">
              <a:lnSpc>
                <a:spcPct val="115000"/>
              </a:lnSpc>
              <a:spcBef>
                <a:spcPts val="0"/>
              </a:spcBef>
              <a:buSzPct val="100000"/>
              <a:buFont typeface="Georgia"/>
              <a:buAutoNum type="arabicPeriod"/>
            </a:pPr>
            <a:r>
              <a:rPr lang="en" sz="2400">
                <a:latin typeface="Georgia"/>
                <a:ea typeface="Georgia"/>
                <a:cs typeface="Georgia"/>
                <a:sym typeface="Georgia"/>
              </a:rPr>
              <a:t>HS2 Fee </a:t>
            </a:r>
          </a:p>
          <a:p>
            <a:pPr indent="-381000" lvl="0" marL="457200" rtl="0">
              <a:lnSpc>
                <a:spcPct val="115000"/>
              </a:lnSpc>
              <a:spcBef>
                <a:spcPts val="0"/>
              </a:spcBef>
              <a:buSzPct val="100000"/>
              <a:buFont typeface="Georgia"/>
              <a:buAutoNum type="arabicPeriod"/>
            </a:pPr>
            <a:r>
              <a:rPr lang="en" sz="2400">
                <a:latin typeface="Georgia"/>
                <a:ea typeface="Georgia"/>
                <a:cs typeface="Georgia"/>
                <a:sym typeface="Georgia"/>
              </a:rPr>
              <a:t>Questions</a:t>
            </a:r>
          </a:p>
          <a:p>
            <a:pPr>
              <a:spcBef>
                <a:spcPts val="0"/>
              </a:spcBef>
              <a:buNone/>
            </a:pPr>
            <a:r>
              <a:t/>
            </a:r>
            <a:endParaRPr>
              <a:latin typeface="Georgia"/>
              <a:ea typeface="Georgia"/>
              <a:cs typeface="Georgia"/>
              <a:sym typeface="Georgia"/>
            </a:endParaRPr>
          </a:p>
        </p:txBody>
      </p:sp>
      <p:pic>
        <p:nvPicPr>
          <p:cNvPr id="64" name="Shape 64"/>
          <p:cNvPicPr preferRelativeResize="0"/>
          <p:nvPr/>
        </p:nvPicPr>
        <p:blipFill>
          <a:blip r:embed="rId3">
            <a:alphaModFix/>
          </a:blip>
          <a:stretch>
            <a:fillRect/>
          </a:stretch>
        </p:blipFill>
        <p:spPr>
          <a:xfrm rot="-638665">
            <a:off x="6224626" y="1010800"/>
            <a:ext cx="2153624" cy="2368348"/>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11700" y="200825"/>
            <a:ext cx="8156699" cy="857400"/>
          </a:xfrm>
          <a:prstGeom prst="rect">
            <a:avLst/>
          </a:prstGeom>
          <a:solidFill>
            <a:schemeClr val="accent4"/>
          </a:solidFill>
        </p:spPr>
        <p:txBody>
          <a:bodyPr anchorCtr="0" anchor="t" bIns="91425" lIns="91425" rIns="91425" tIns="91425">
            <a:noAutofit/>
          </a:bodyPr>
          <a:lstStyle/>
          <a:p>
            <a:pPr algn="ctr">
              <a:spcBef>
                <a:spcPts val="0"/>
              </a:spcBef>
              <a:buNone/>
            </a:pPr>
            <a:r>
              <a:rPr lang="en" sz="3600">
                <a:solidFill>
                  <a:srgbClr val="FFFFFF"/>
                </a:solidFill>
                <a:latin typeface="Georgia"/>
                <a:ea typeface="Georgia"/>
                <a:cs typeface="Georgia"/>
                <a:sym typeface="Georgia"/>
              </a:rPr>
              <a:t>  </a:t>
            </a:r>
            <a:r>
              <a:rPr b="1" lang="en" sz="3600">
                <a:solidFill>
                  <a:srgbClr val="FFFFFF"/>
                </a:solidFill>
                <a:latin typeface="Georgia"/>
                <a:ea typeface="Georgia"/>
                <a:cs typeface="Georgia"/>
                <a:sym typeface="Georgia"/>
              </a:rPr>
              <a:t> Introduction</a:t>
            </a:r>
          </a:p>
        </p:txBody>
      </p:sp>
      <p:sp>
        <p:nvSpPr>
          <p:cNvPr id="70" name="Shape 70"/>
          <p:cNvSpPr txBox="1"/>
          <p:nvPr>
            <p:ph idx="1" type="body"/>
          </p:nvPr>
        </p:nvSpPr>
        <p:spPr>
          <a:xfrm>
            <a:off x="439650" y="1423475"/>
            <a:ext cx="8264699" cy="3353700"/>
          </a:xfrm>
          <a:prstGeom prst="rect">
            <a:avLst/>
          </a:prstGeom>
        </p:spPr>
        <p:txBody>
          <a:bodyPr anchorCtr="0" anchor="t" bIns="91425" lIns="91425" rIns="91425" tIns="91425">
            <a:noAutofit/>
          </a:bodyPr>
          <a:lstStyle/>
          <a:p>
            <a:pPr rtl="0" algn="ctr">
              <a:lnSpc>
                <a:spcPct val="100000"/>
              </a:lnSpc>
              <a:spcBef>
                <a:spcPts val="0"/>
              </a:spcBef>
              <a:buNone/>
            </a:pPr>
            <a:r>
              <a:rPr lang="en" sz="2400">
                <a:solidFill>
                  <a:srgbClr val="2A2A2A"/>
                </a:solidFill>
                <a:latin typeface="Georgia"/>
                <a:ea typeface="Georgia"/>
                <a:cs typeface="Georgia"/>
                <a:sym typeface="Georgia"/>
              </a:rPr>
              <a:t>The Health Science Honor Society (HS2)  at San Jose State University  is an honor society that acknowledges and awards undergraduate students in the Health Science Department for academic excellence and passion in Health Science.  </a:t>
            </a:r>
          </a:p>
          <a:p>
            <a:pPr rtl="0" algn="ctr">
              <a:lnSpc>
                <a:spcPct val="100000"/>
              </a:lnSpc>
              <a:spcBef>
                <a:spcPts val="0"/>
              </a:spcBef>
              <a:buNone/>
            </a:pPr>
            <a:r>
              <a:rPr lang="en" sz="2400">
                <a:solidFill>
                  <a:srgbClr val="2A2A2A"/>
                </a:solidFill>
                <a:latin typeface="Georgia"/>
                <a:ea typeface="Georgia"/>
                <a:cs typeface="Georgia"/>
                <a:sym typeface="Georgia"/>
              </a:rPr>
              <a:t>The organization's members are encouraged to keep their grades up as well as be involved in the community through volunteer work in various places.</a:t>
            </a:r>
          </a:p>
        </p:txBody>
      </p:sp>
      <p:pic>
        <p:nvPicPr>
          <p:cNvPr id="71" name="Shape 71"/>
          <p:cNvPicPr preferRelativeResize="0"/>
          <p:nvPr/>
        </p:nvPicPr>
        <p:blipFill rotWithShape="1">
          <a:blip r:embed="rId3">
            <a:alphaModFix/>
          </a:blip>
          <a:srcRect b="26260" l="32907" r="32910" t="25217"/>
          <a:stretch/>
        </p:blipFill>
        <p:spPr>
          <a:xfrm>
            <a:off x="143196" y="200824"/>
            <a:ext cx="1074304" cy="857400"/>
          </a:xfrm>
          <a:prstGeom prst="rect">
            <a:avLst/>
          </a:prstGeom>
          <a:noFill/>
          <a:ln>
            <a:noFill/>
          </a:ln>
        </p:spPr>
      </p:pic>
      <p:pic>
        <p:nvPicPr>
          <p:cNvPr id="72" name="Shape 72"/>
          <p:cNvPicPr preferRelativeResize="0"/>
          <p:nvPr/>
        </p:nvPicPr>
        <p:blipFill rotWithShape="1">
          <a:blip r:embed="rId3">
            <a:alphaModFix/>
          </a:blip>
          <a:srcRect b="26260" l="32907" r="32910" t="25217"/>
          <a:stretch/>
        </p:blipFill>
        <p:spPr>
          <a:xfrm>
            <a:off x="7889471" y="200824"/>
            <a:ext cx="1074304" cy="8574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1254000" y="129775"/>
            <a:ext cx="6635999" cy="857400"/>
          </a:xfrm>
          <a:prstGeom prst="rect">
            <a:avLst/>
          </a:prstGeom>
          <a:solidFill>
            <a:schemeClr val="accent4"/>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algn="ctr">
              <a:spcBef>
                <a:spcPts val="0"/>
              </a:spcBef>
              <a:buNone/>
            </a:pPr>
            <a:r>
              <a:rPr b="1" lang="en" sz="3600">
                <a:solidFill>
                  <a:srgbClr val="FFFFFF"/>
                </a:solidFill>
                <a:latin typeface="Georgia"/>
                <a:ea typeface="Georgia"/>
                <a:cs typeface="Georgia"/>
                <a:sym typeface="Georgia"/>
              </a:rPr>
              <a:t>Board Members</a:t>
            </a:r>
          </a:p>
        </p:txBody>
      </p:sp>
      <p:pic>
        <p:nvPicPr>
          <p:cNvPr id="78" name="Shape 78"/>
          <p:cNvPicPr preferRelativeResize="0"/>
          <p:nvPr/>
        </p:nvPicPr>
        <p:blipFill>
          <a:blip r:embed="rId3">
            <a:alphaModFix/>
          </a:blip>
          <a:stretch>
            <a:fillRect/>
          </a:stretch>
        </p:blipFill>
        <p:spPr>
          <a:xfrm>
            <a:off x="187975" y="1062375"/>
            <a:ext cx="1501499" cy="1510472"/>
          </a:xfrm>
          <a:prstGeom prst="rect">
            <a:avLst/>
          </a:prstGeom>
          <a:noFill/>
          <a:ln>
            <a:noFill/>
          </a:ln>
        </p:spPr>
      </p:pic>
      <p:pic>
        <p:nvPicPr>
          <p:cNvPr id="79" name="Shape 79"/>
          <p:cNvPicPr preferRelativeResize="0"/>
          <p:nvPr/>
        </p:nvPicPr>
        <p:blipFill>
          <a:blip r:embed="rId4">
            <a:alphaModFix/>
          </a:blip>
          <a:stretch>
            <a:fillRect/>
          </a:stretch>
        </p:blipFill>
        <p:spPr>
          <a:xfrm>
            <a:off x="3296975" y="1066150"/>
            <a:ext cx="1349768" cy="1510475"/>
          </a:xfrm>
          <a:prstGeom prst="rect">
            <a:avLst/>
          </a:prstGeom>
          <a:noFill/>
          <a:ln>
            <a:noFill/>
          </a:ln>
        </p:spPr>
      </p:pic>
      <p:pic>
        <p:nvPicPr>
          <p:cNvPr id="80" name="Shape 80"/>
          <p:cNvPicPr preferRelativeResize="0"/>
          <p:nvPr/>
        </p:nvPicPr>
        <p:blipFill>
          <a:blip r:embed="rId5">
            <a:alphaModFix/>
          </a:blip>
          <a:stretch>
            <a:fillRect/>
          </a:stretch>
        </p:blipFill>
        <p:spPr>
          <a:xfrm>
            <a:off x="6254250" y="1062375"/>
            <a:ext cx="1405199" cy="1524419"/>
          </a:xfrm>
          <a:prstGeom prst="rect">
            <a:avLst/>
          </a:prstGeom>
          <a:noFill/>
          <a:ln>
            <a:noFill/>
          </a:ln>
        </p:spPr>
      </p:pic>
      <p:pic>
        <p:nvPicPr>
          <p:cNvPr id="81" name="Shape 81"/>
          <p:cNvPicPr preferRelativeResize="0"/>
          <p:nvPr/>
        </p:nvPicPr>
        <p:blipFill>
          <a:blip r:embed="rId6">
            <a:alphaModFix/>
          </a:blip>
          <a:stretch>
            <a:fillRect/>
          </a:stretch>
        </p:blipFill>
        <p:spPr>
          <a:xfrm>
            <a:off x="1728050" y="2701884"/>
            <a:ext cx="1405199" cy="1595778"/>
          </a:xfrm>
          <a:prstGeom prst="rect">
            <a:avLst/>
          </a:prstGeom>
          <a:noFill/>
          <a:ln>
            <a:noFill/>
          </a:ln>
        </p:spPr>
      </p:pic>
      <p:sp>
        <p:nvSpPr>
          <p:cNvPr id="82" name="Shape 82"/>
          <p:cNvSpPr txBox="1"/>
          <p:nvPr/>
        </p:nvSpPr>
        <p:spPr>
          <a:xfrm>
            <a:off x="246075" y="2648050"/>
            <a:ext cx="1405200" cy="776699"/>
          </a:xfrm>
          <a:prstGeom prst="rect">
            <a:avLst/>
          </a:prstGeom>
          <a:solidFill>
            <a:srgbClr val="FFFFFF"/>
          </a:solidFill>
          <a:ln cap="flat" cmpd="sng" w="9525">
            <a:solidFill>
              <a:srgbClr val="000000"/>
            </a:solidFill>
            <a:prstDash val="dash"/>
            <a:round/>
            <a:headEnd len="med" w="med" type="none"/>
            <a:tailEnd len="med" w="med" type="none"/>
          </a:ln>
        </p:spPr>
        <p:txBody>
          <a:bodyPr anchorCtr="0" anchor="t" bIns="91425" lIns="91425" rIns="91425" tIns="91425">
            <a:noAutofit/>
          </a:bodyPr>
          <a:lstStyle/>
          <a:p>
            <a:pPr rtl="0" algn="ctr">
              <a:spcBef>
                <a:spcPts val="0"/>
              </a:spcBef>
              <a:buNone/>
            </a:pPr>
            <a:r>
              <a:rPr b="1" lang="en" sz="1300">
                <a:latin typeface="Georgia"/>
                <a:ea typeface="Georgia"/>
                <a:cs typeface="Georgia"/>
                <a:sym typeface="Georgia"/>
              </a:rPr>
              <a:t>President</a:t>
            </a:r>
          </a:p>
          <a:p>
            <a:pPr rtl="0" algn="ctr">
              <a:spcBef>
                <a:spcPts val="0"/>
              </a:spcBef>
              <a:buNone/>
            </a:pPr>
            <a:r>
              <a:rPr lang="en" sz="1300">
                <a:latin typeface="Georgia"/>
                <a:ea typeface="Georgia"/>
                <a:cs typeface="Georgia"/>
                <a:sym typeface="Georgia"/>
              </a:rPr>
              <a:t>Claudia</a:t>
            </a:r>
          </a:p>
          <a:p>
            <a:pPr algn="ctr">
              <a:spcBef>
                <a:spcPts val="0"/>
              </a:spcBef>
              <a:buNone/>
            </a:pPr>
            <a:r>
              <a:rPr lang="en" sz="1300">
                <a:latin typeface="Georgia"/>
                <a:ea typeface="Georgia"/>
                <a:cs typeface="Georgia"/>
                <a:sym typeface="Georgia"/>
              </a:rPr>
              <a:t>Gonzalez</a:t>
            </a:r>
          </a:p>
        </p:txBody>
      </p:sp>
      <p:sp>
        <p:nvSpPr>
          <p:cNvPr id="83" name="Shape 83"/>
          <p:cNvSpPr txBox="1"/>
          <p:nvPr/>
        </p:nvSpPr>
        <p:spPr>
          <a:xfrm>
            <a:off x="3210012" y="2655600"/>
            <a:ext cx="1501500" cy="776699"/>
          </a:xfrm>
          <a:prstGeom prst="rect">
            <a:avLst/>
          </a:prstGeom>
          <a:solidFill>
            <a:srgbClr val="FFFFFF"/>
          </a:solidFill>
          <a:ln cap="flat" cmpd="sng" w="9525">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b="1" lang="en" sz="1300">
                <a:latin typeface="Georgia"/>
                <a:ea typeface="Georgia"/>
                <a:cs typeface="Georgia"/>
                <a:sym typeface="Georgia"/>
              </a:rPr>
              <a:t>Vice President</a:t>
            </a:r>
          </a:p>
          <a:p>
            <a:pPr rtl="0" algn="ctr">
              <a:spcBef>
                <a:spcPts val="0"/>
              </a:spcBef>
              <a:buNone/>
            </a:pPr>
            <a:r>
              <a:rPr lang="en" sz="1300">
                <a:latin typeface="Georgia"/>
                <a:ea typeface="Georgia"/>
                <a:cs typeface="Georgia"/>
                <a:sym typeface="Georgia"/>
              </a:rPr>
              <a:t>Joyce </a:t>
            </a:r>
          </a:p>
          <a:p>
            <a:pPr lvl="0" rtl="0" algn="ctr">
              <a:spcBef>
                <a:spcPts val="0"/>
              </a:spcBef>
              <a:buNone/>
            </a:pPr>
            <a:r>
              <a:rPr lang="en" sz="1300">
                <a:latin typeface="Georgia"/>
                <a:ea typeface="Georgia"/>
                <a:cs typeface="Georgia"/>
                <a:sym typeface="Georgia"/>
              </a:rPr>
              <a:t>Juniega</a:t>
            </a:r>
          </a:p>
        </p:txBody>
      </p:sp>
      <p:sp>
        <p:nvSpPr>
          <p:cNvPr id="84" name="Shape 84"/>
          <p:cNvSpPr txBox="1"/>
          <p:nvPr/>
        </p:nvSpPr>
        <p:spPr>
          <a:xfrm>
            <a:off x="6337061" y="2662000"/>
            <a:ext cx="1152600" cy="587100"/>
          </a:xfrm>
          <a:prstGeom prst="rect">
            <a:avLst/>
          </a:prstGeom>
          <a:solidFill>
            <a:srgbClr val="FFFFFF"/>
          </a:solidFill>
          <a:ln cap="flat" cmpd="sng" w="9525">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b="1" lang="en" sz="1300">
                <a:latin typeface="Georgia"/>
                <a:ea typeface="Georgia"/>
                <a:cs typeface="Georgia"/>
                <a:sym typeface="Georgia"/>
              </a:rPr>
              <a:t>Treasurer</a:t>
            </a:r>
          </a:p>
          <a:p>
            <a:pPr lvl="0" rtl="0" algn="ctr">
              <a:spcBef>
                <a:spcPts val="0"/>
              </a:spcBef>
              <a:buNone/>
            </a:pPr>
            <a:r>
              <a:rPr lang="en" sz="1300">
                <a:latin typeface="Georgia"/>
                <a:ea typeface="Georgia"/>
                <a:cs typeface="Georgia"/>
                <a:sym typeface="Georgia"/>
              </a:rPr>
              <a:t>Trey Ngo</a:t>
            </a:r>
          </a:p>
        </p:txBody>
      </p:sp>
      <p:sp>
        <p:nvSpPr>
          <p:cNvPr id="85" name="Shape 85"/>
          <p:cNvSpPr txBox="1"/>
          <p:nvPr/>
        </p:nvSpPr>
        <p:spPr>
          <a:xfrm>
            <a:off x="1854350" y="4376825"/>
            <a:ext cx="1152600" cy="587100"/>
          </a:xfrm>
          <a:prstGeom prst="rect">
            <a:avLst/>
          </a:prstGeom>
          <a:solidFill>
            <a:srgbClr val="FFFFFF"/>
          </a:solidFill>
          <a:ln cap="flat" cmpd="sng" w="9525">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b="1" lang="en" sz="1300">
                <a:latin typeface="Georgia"/>
                <a:ea typeface="Georgia"/>
                <a:cs typeface="Georgia"/>
                <a:sym typeface="Georgia"/>
              </a:rPr>
              <a:t>Secretary</a:t>
            </a:r>
          </a:p>
          <a:p>
            <a:pPr lvl="0" rtl="0" algn="ctr">
              <a:spcBef>
                <a:spcPts val="0"/>
              </a:spcBef>
              <a:buNone/>
            </a:pPr>
            <a:r>
              <a:rPr lang="en" sz="1300">
                <a:latin typeface="Georgia"/>
                <a:ea typeface="Georgia"/>
                <a:cs typeface="Georgia"/>
                <a:sym typeface="Georgia"/>
              </a:rPr>
              <a:t>Sylvia La</a:t>
            </a:r>
          </a:p>
        </p:txBody>
      </p:sp>
      <p:sp>
        <p:nvSpPr>
          <p:cNvPr id="86" name="Shape 86"/>
          <p:cNvSpPr txBox="1"/>
          <p:nvPr/>
        </p:nvSpPr>
        <p:spPr>
          <a:xfrm>
            <a:off x="4711525" y="4232075"/>
            <a:ext cx="1501500" cy="725999"/>
          </a:xfrm>
          <a:prstGeom prst="rect">
            <a:avLst/>
          </a:prstGeom>
          <a:solidFill>
            <a:srgbClr val="FFFFFF"/>
          </a:solidFill>
          <a:ln cap="flat" cmpd="sng" w="9525">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b="1" lang="en" sz="1300">
                <a:latin typeface="Georgia"/>
                <a:ea typeface="Georgia"/>
                <a:cs typeface="Georgia"/>
                <a:sym typeface="Georgia"/>
              </a:rPr>
              <a:t>Social Media Coordinator</a:t>
            </a:r>
          </a:p>
          <a:p>
            <a:pPr lvl="0" rtl="0" algn="ctr">
              <a:spcBef>
                <a:spcPts val="0"/>
              </a:spcBef>
              <a:buNone/>
            </a:pPr>
            <a:r>
              <a:rPr lang="en" sz="1300">
                <a:latin typeface="Georgia"/>
                <a:ea typeface="Georgia"/>
                <a:cs typeface="Georgia"/>
                <a:sym typeface="Georgia"/>
              </a:rPr>
              <a:t>Chris Le</a:t>
            </a:r>
          </a:p>
        </p:txBody>
      </p:sp>
      <p:sp>
        <p:nvSpPr>
          <p:cNvPr id="87" name="Shape 87"/>
          <p:cNvSpPr txBox="1"/>
          <p:nvPr/>
        </p:nvSpPr>
        <p:spPr>
          <a:xfrm>
            <a:off x="7599800" y="4206725"/>
            <a:ext cx="1405200" cy="776699"/>
          </a:xfrm>
          <a:prstGeom prst="rect">
            <a:avLst/>
          </a:prstGeom>
          <a:solidFill>
            <a:srgbClr val="FFFFFF"/>
          </a:solidFill>
          <a:ln cap="flat" cmpd="sng" w="9525">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b="1" lang="en" sz="1300">
                <a:latin typeface="Georgia"/>
                <a:ea typeface="Georgia"/>
                <a:cs typeface="Georgia"/>
                <a:sym typeface="Georgia"/>
              </a:rPr>
              <a:t>Volunteer Coordinator</a:t>
            </a:r>
          </a:p>
          <a:p>
            <a:pPr lvl="0" rtl="0" algn="ctr">
              <a:spcBef>
                <a:spcPts val="0"/>
              </a:spcBef>
              <a:buNone/>
            </a:pPr>
            <a:r>
              <a:rPr lang="en" sz="1300">
                <a:latin typeface="Georgia"/>
                <a:ea typeface="Georgia"/>
                <a:cs typeface="Georgia"/>
                <a:sym typeface="Georgia"/>
              </a:rPr>
              <a:t>Beverly Bares</a:t>
            </a:r>
          </a:p>
        </p:txBody>
      </p:sp>
      <p:pic>
        <p:nvPicPr>
          <p:cNvPr id="88" name="Shape 88"/>
          <p:cNvPicPr preferRelativeResize="0"/>
          <p:nvPr/>
        </p:nvPicPr>
        <p:blipFill>
          <a:blip r:embed="rId7">
            <a:alphaModFix/>
          </a:blip>
          <a:stretch>
            <a:fillRect/>
          </a:stretch>
        </p:blipFill>
        <p:spPr>
          <a:xfrm>
            <a:off x="4821687" y="2655600"/>
            <a:ext cx="1405199" cy="1461774"/>
          </a:xfrm>
          <a:prstGeom prst="rect">
            <a:avLst/>
          </a:prstGeom>
          <a:noFill/>
          <a:ln>
            <a:noFill/>
          </a:ln>
        </p:spPr>
      </p:pic>
      <p:pic>
        <p:nvPicPr>
          <p:cNvPr id="89" name="Shape 89"/>
          <p:cNvPicPr preferRelativeResize="0"/>
          <p:nvPr/>
        </p:nvPicPr>
        <p:blipFill>
          <a:blip r:embed="rId8">
            <a:alphaModFix/>
          </a:blip>
          <a:stretch>
            <a:fillRect/>
          </a:stretch>
        </p:blipFill>
        <p:spPr>
          <a:xfrm>
            <a:off x="7599800" y="2648050"/>
            <a:ext cx="1405199" cy="141512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2134650" y="404350"/>
            <a:ext cx="4970999" cy="613200"/>
          </a:xfrm>
          <a:prstGeom prst="rect">
            <a:avLst/>
          </a:prstGeom>
          <a:solidFill>
            <a:schemeClr val="accent4"/>
          </a:solidFill>
        </p:spPr>
        <p:txBody>
          <a:bodyPr anchorCtr="0" anchor="t" bIns="91425" lIns="91425" rIns="91425" tIns="91425">
            <a:noAutofit/>
          </a:bodyPr>
          <a:lstStyle/>
          <a:p>
            <a:pPr indent="0" marL="0" algn="ctr">
              <a:spcBef>
                <a:spcPts val="0"/>
              </a:spcBef>
              <a:buNone/>
            </a:pPr>
            <a:r>
              <a:rPr b="1" lang="en" sz="3600">
                <a:solidFill>
                  <a:srgbClr val="FFFFFF"/>
                </a:solidFill>
                <a:latin typeface="Georgia"/>
                <a:ea typeface="Georgia"/>
                <a:cs typeface="Georgia"/>
                <a:sym typeface="Georgia"/>
              </a:rPr>
              <a:t>Ice Breaker</a:t>
            </a:r>
          </a:p>
        </p:txBody>
      </p:sp>
      <p:pic>
        <p:nvPicPr>
          <p:cNvPr id="95" name="Shape 95"/>
          <p:cNvPicPr preferRelativeResize="0"/>
          <p:nvPr/>
        </p:nvPicPr>
        <p:blipFill>
          <a:blip r:embed="rId3">
            <a:alphaModFix/>
          </a:blip>
          <a:stretch>
            <a:fillRect/>
          </a:stretch>
        </p:blipFill>
        <p:spPr>
          <a:xfrm>
            <a:off x="2642646" y="1283150"/>
            <a:ext cx="3736700" cy="3475398"/>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1624150" y="241750"/>
            <a:ext cx="6973199" cy="797699"/>
          </a:xfrm>
          <a:prstGeom prst="rect">
            <a:avLst/>
          </a:prstGeom>
          <a:solidFill>
            <a:schemeClr val="accent4"/>
          </a:solidFill>
        </p:spPr>
        <p:txBody>
          <a:bodyPr anchorCtr="0" anchor="t" bIns="91425" lIns="91425" rIns="91425" tIns="91425">
            <a:noAutofit/>
          </a:bodyPr>
          <a:lstStyle/>
          <a:p>
            <a:pPr algn="ctr">
              <a:spcBef>
                <a:spcPts val="0"/>
              </a:spcBef>
              <a:buNone/>
            </a:pPr>
            <a:r>
              <a:rPr b="1" lang="en" sz="3600">
                <a:solidFill>
                  <a:srgbClr val="FFFFFF"/>
                </a:solidFill>
                <a:latin typeface="Georgia"/>
                <a:ea typeface="Georgia"/>
                <a:cs typeface="Georgia"/>
                <a:sym typeface="Georgia"/>
              </a:rPr>
              <a:t>Requirements: To Join</a:t>
            </a:r>
          </a:p>
        </p:txBody>
      </p:sp>
      <p:pic>
        <p:nvPicPr>
          <p:cNvPr id="101" name="Shape 101"/>
          <p:cNvPicPr preferRelativeResize="0"/>
          <p:nvPr/>
        </p:nvPicPr>
        <p:blipFill rotWithShape="1">
          <a:blip r:embed="rId3">
            <a:alphaModFix/>
          </a:blip>
          <a:srcRect b="41422" l="0" r="0" t="25273"/>
          <a:stretch/>
        </p:blipFill>
        <p:spPr>
          <a:xfrm>
            <a:off x="932900" y="1260400"/>
            <a:ext cx="7910673" cy="3206576"/>
          </a:xfrm>
          <a:prstGeom prst="rect">
            <a:avLst/>
          </a:prstGeom>
          <a:noFill/>
          <a:ln>
            <a:noFill/>
          </a:ln>
        </p:spPr>
      </p:pic>
      <p:pic>
        <p:nvPicPr>
          <p:cNvPr id="102" name="Shape 102"/>
          <p:cNvPicPr preferRelativeResize="0"/>
          <p:nvPr/>
        </p:nvPicPr>
        <p:blipFill>
          <a:blip r:embed="rId4">
            <a:alphaModFix/>
          </a:blip>
          <a:stretch>
            <a:fillRect/>
          </a:stretch>
        </p:blipFill>
        <p:spPr>
          <a:xfrm rot="-338008">
            <a:off x="127204" y="33007"/>
            <a:ext cx="1773789" cy="1802855"/>
          </a:xfrm>
          <a:prstGeom prst="rect">
            <a:avLst/>
          </a:prstGeom>
          <a:noFill/>
          <a:ln>
            <a:noFill/>
          </a:ln>
        </p:spPr>
      </p:pic>
      <p:sp>
        <p:nvSpPr>
          <p:cNvPr id="103" name="Shape 103"/>
          <p:cNvSpPr txBox="1"/>
          <p:nvPr/>
        </p:nvSpPr>
        <p:spPr>
          <a:xfrm>
            <a:off x="2834875" y="1725050"/>
            <a:ext cx="4716899" cy="3861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104" name="Shape 104"/>
          <p:cNvSpPr txBox="1"/>
          <p:nvPr/>
        </p:nvSpPr>
        <p:spPr>
          <a:xfrm>
            <a:off x="2304200" y="1725050"/>
            <a:ext cx="5066699" cy="520199"/>
          </a:xfrm>
          <a:prstGeom prst="rect">
            <a:avLst/>
          </a:prstGeom>
          <a:noFill/>
          <a:ln>
            <a:noFill/>
          </a:ln>
        </p:spPr>
        <p:txBody>
          <a:bodyPr anchorCtr="0" anchor="ctr" bIns="91425" lIns="91425" rIns="91425" tIns="91425">
            <a:noAutofit/>
          </a:bodyPr>
          <a:lstStyle/>
          <a:p>
            <a:pPr lvl="0" rtl="0">
              <a:lnSpc>
                <a:spcPct val="150000"/>
              </a:lnSpc>
              <a:spcBef>
                <a:spcPts val="0"/>
              </a:spcBef>
              <a:spcAft>
                <a:spcPts val="1600"/>
              </a:spcAft>
              <a:buNone/>
            </a:pPr>
            <a:r>
              <a:rPr lang="en" sz="1800">
                <a:solidFill>
                  <a:schemeClr val="dk1"/>
                </a:solidFill>
                <a:latin typeface="Georgia"/>
                <a:ea typeface="Georgia"/>
                <a:cs typeface="Georgia"/>
                <a:sym typeface="Georgia"/>
              </a:rPr>
              <a:t>Must be a declared Health Science major</a:t>
            </a:r>
          </a:p>
        </p:txBody>
      </p:sp>
      <p:sp>
        <p:nvSpPr>
          <p:cNvPr id="105" name="Shape 105"/>
          <p:cNvSpPr txBox="1"/>
          <p:nvPr/>
        </p:nvSpPr>
        <p:spPr>
          <a:xfrm>
            <a:off x="2304200" y="2245250"/>
            <a:ext cx="6210300" cy="1017599"/>
          </a:xfrm>
          <a:prstGeom prst="rect">
            <a:avLst/>
          </a:prstGeom>
          <a:noFill/>
          <a:ln>
            <a:noFill/>
          </a:ln>
        </p:spPr>
        <p:txBody>
          <a:bodyPr anchorCtr="0" anchor="ctr" bIns="91425" lIns="91425" rIns="91425" tIns="91425">
            <a:noAutofit/>
          </a:bodyPr>
          <a:lstStyle/>
          <a:p>
            <a:pPr lvl="0" rtl="0">
              <a:lnSpc>
                <a:spcPct val="150000"/>
              </a:lnSpc>
              <a:spcBef>
                <a:spcPts val="0"/>
              </a:spcBef>
              <a:spcAft>
                <a:spcPts val="1600"/>
              </a:spcAft>
              <a:buNone/>
            </a:pPr>
            <a:r>
              <a:rPr lang="en" sz="1800">
                <a:solidFill>
                  <a:schemeClr val="dk1"/>
                </a:solidFill>
                <a:latin typeface="Georgia"/>
                <a:ea typeface="Georgia"/>
                <a:cs typeface="Georgia"/>
                <a:sym typeface="Georgia"/>
              </a:rPr>
              <a:t>Have taken at least a semester of Health Science classes</a:t>
            </a:r>
          </a:p>
        </p:txBody>
      </p:sp>
      <p:sp>
        <p:nvSpPr>
          <p:cNvPr id="106" name="Shape 106"/>
          <p:cNvSpPr txBox="1"/>
          <p:nvPr/>
        </p:nvSpPr>
        <p:spPr>
          <a:xfrm>
            <a:off x="2304200" y="3051475"/>
            <a:ext cx="3000000" cy="655200"/>
          </a:xfrm>
          <a:prstGeom prst="rect">
            <a:avLst/>
          </a:prstGeom>
          <a:noFill/>
          <a:ln>
            <a:noFill/>
          </a:ln>
        </p:spPr>
        <p:txBody>
          <a:bodyPr anchorCtr="0" anchor="ctr" bIns="91425" lIns="91425" rIns="91425" tIns="91425">
            <a:noAutofit/>
          </a:bodyPr>
          <a:lstStyle/>
          <a:p>
            <a:pPr lvl="0" rtl="0">
              <a:lnSpc>
                <a:spcPct val="150000"/>
              </a:lnSpc>
              <a:spcBef>
                <a:spcPts val="0"/>
              </a:spcBef>
              <a:spcAft>
                <a:spcPts val="1600"/>
              </a:spcAft>
              <a:buNone/>
            </a:pPr>
            <a:r>
              <a:rPr lang="en" sz="1800">
                <a:solidFill>
                  <a:schemeClr val="dk1"/>
                </a:solidFill>
                <a:latin typeface="Georgia"/>
                <a:ea typeface="Georgia"/>
                <a:cs typeface="Georgia"/>
                <a:sym typeface="Georgia"/>
              </a:rPr>
              <a:t>3.0 SJSU GPA</a:t>
            </a:r>
          </a:p>
        </p:txBody>
      </p:sp>
      <p:sp>
        <p:nvSpPr>
          <p:cNvPr id="107" name="Shape 107"/>
          <p:cNvSpPr txBox="1"/>
          <p:nvPr/>
        </p:nvSpPr>
        <p:spPr>
          <a:xfrm>
            <a:off x="2304200" y="3503400"/>
            <a:ext cx="6796199" cy="893400"/>
          </a:xfrm>
          <a:prstGeom prst="rect">
            <a:avLst/>
          </a:prstGeom>
          <a:noFill/>
          <a:ln>
            <a:noFill/>
          </a:ln>
        </p:spPr>
        <p:txBody>
          <a:bodyPr anchorCtr="0" anchor="ctr" bIns="91425" lIns="91425" rIns="91425" tIns="91425">
            <a:noAutofit/>
          </a:bodyPr>
          <a:lstStyle/>
          <a:p>
            <a:pPr lvl="0" rtl="0">
              <a:lnSpc>
                <a:spcPct val="100000"/>
              </a:lnSpc>
              <a:spcBef>
                <a:spcPts val="0"/>
              </a:spcBef>
              <a:spcAft>
                <a:spcPts val="1600"/>
              </a:spcAft>
              <a:buNone/>
            </a:pPr>
            <a:r>
              <a:rPr lang="en" sz="1800">
                <a:solidFill>
                  <a:schemeClr val="dk1"/>
                </a:solidFill>
                <a:latin typeface="Georgia"/>
                <a:ea typeface="Georgia"/>
                <a:cs typeface="Georgia"/>
                <a:sym typeface="Georgia"/>
              </a:rPr>
              <a:t>3.5 Health Science GPA (calculated using GPA calculator or on Academic Requirements)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626825" y="221400"/>
            <a:ext cx="7007100" cy="744299"/>
          </a:xfrm>
          <a:prstGeom prst="rect">
            <a:avLst/>
          </a:prstGeom>
          <a:solidFill>
            <a:schemeClr val="accent4"/>
          </a:solidFill>
        </p:spPr>
        <p:txBody>
          <a:bodyPr anchorCtr="0" anchor="t" bIns="91425" lIns="91425" rIns="91425" tIns="91425">
            <a:noAutofit/>
          </a:bodyPr>
          <a:lstStyle/>
          <a:p>
            <a:pPr algn="ctr">
              <a:spcBef>
                <a:spcPts val="0"/>
              </a:spcBef>
              <a:buNone/>
            </a:pPr>
            <a:r>
              <a:rPr b="1" lang="en" sz="3600">
                <a:solidFill>
                  <a:srgbClr val="FFFFFF"/>
                </a:solidFill>
                <a:latin typeface="Georgia"/>
                <a:ea typeface="Georgia"/>
                <a:cs typeface="Georgia"/>
                <a:sym typeface="Georgia"/>
              </a:rPr>
              <a:t>Requirements: To Join</a:t>
            </a:r>
          </a:p>
        </p:txBody>
      </p:sp>
      <p:sp>
        <p:nvSpPr>
          <p:cNvPr id="113" name="Shape 113"/>
          <p:cNvSpPr txBox="1"/>
          <p:nvPr>
            <p:ph idx="1" type="body"/>
          </p:nvPr>
        </p:nvSpPr>
        <p:spPr>
          <a:xfrm>
            <a:off x="311700" y="1110600"/>
            <a:ext cx="8520599" cy="3397200"/>
          </a:xfrm>
          <a:prstGeom prst="rect">
            <a:avLst/>
          </a:prstGeom>
        </p:spPr>
        <p:txBody>
          <a:bodyPr anchorCtr="0" anchor="t" bIns="91425" lIns="91425" rIns="91425" tIns="91425">
            <a:noAutofit/>
          </a:bodyPr>
          <a:lstStyle/>
          <a:p>
            <a:pPr indent="-381000" lvl="0" marL="457200" rtl="0">
              <a:spcBef>
                <a:spcPts val="0"/>
              </a:spcBef>
              <a:buSzPct val="100000"/>
              <a:buFont typeface="Georgia"/>
              <a:buChar char="❏"/>
            </a:pPr>
            <a:r>
              <a:rPr lang="en" sz="2400">
                <a:latin typeface="Georgia"/>
                <a:ea typeface="Georgia"/>
                <a:cs typeface="Georgia"/>
                <a:sym typeface="Georgia"/>
              </a:rPr>
              <a:t>Fill out and turn in application</a:t>
            </a:r>
          </a:p>
          <a:p>
            <a:pPr rtl="0" algn="ctr">
              <a:spcBef>
                <a:spcPts val="0"/>
              </a:spcBef>
              <a:buNone/>
            </a:pPr>
            <a:r>
              <a:rPr lang="en" sz="2400">
                <a:latin typeface="Georgia"/>
                <a:ea typeface="Georgia"/>
                <a:cs typeface="Georgia"/>
                <a:sym typeface="Georgia"/>
              </a:rPr>
              <a:t>Application deadline is </a:t>
            </a:r>
          </a:p>
          <a:p>
            <a:pPr rtl="0" algn="ctr">
              <a:spcBef>
                <a:spcPts val="0"/>
              </a:spcBef>
              <a:buNone/>
            </a:pPr>
            <a:r>
              <a:rPr b="1" lang="en" sz="2400" u="sng">
                <a:solidFill>
                  <a:srgbClr val="FF0000"/>
                </a:solidFill>
                <a:latin typeface="Georgia"/>
                <a:ea typeface="Georgia"/>
                <a:cs typeface="Georgia"/>
                <a:sym typeface="Georgia"/>
              </a:rPr>
              <a:t>September 11th at 4:00pm</a:t>
            </a:r>
          </a:p>
          <a:p>
            <a:pPr rtl="0" algn="ctr">
              <a:spcBef>
                <a:spcPts val="0"/>
              </a:spcBef>
              <a:buNone/>
            </a:pPr>
            <a:r>
              <a:rPr lang="en" sz="2400">
                <a:solidFill>
                  <a:srgbClr val="000000"/>
                </a:solidFill>
                <a:latin typeface="Georgia"/>
                <a:ea typeface="Georgia"/>
                <a:cs typeface="Georgia"/>
                <a:sym typeface="Georgia"/>
              </a:rPr>
              <a:t>Turn in the application at the </a:t>
            </a:r>
          </a:p>
          <a:p>
            <a:pPr lvl="0" algn="ctr">
              <a:spcBef>
                <a:spcPts val="0"/>
              </a:spcBef>
              <a:buNone/>
            </a:pPr>
            <a:r>
              <a:rPr lang="en" sz="2400">
                <a:solidFill>
                  <a:srgbClr val="000000"/>
                </a:solidFill>
                <a:latin typeface="Georgia"/>
                <a:ea typeface="Georgia"/>
                <a:cs typeface="Georgia"/>
                <a:sym typeface="Georgia"/>
              </a:rPr>
              <a:t>Health Science &amp; Recreation Office SPX 212 </a:t>
            </a:r>
          </a:p>
        </p:txBody>
      </p:sp>
      <p:pic>
        <p:nvPicPr>
          <p:cNvPr id="114" name="Shape 114"/>
          <p:cNvPicPr preferRelativeResize="0"/>
          <p:nvPr/>
        </p:nvPicPr>
        <p:blipFill>
          <a:blip r:embed="rId3">
            <a:alphaModFix/>
          </a:blip>
          <a:stretch>
            <a:fillRect/>
          </a:stretch>
        </p:blipFill>
        <p:spPr>
          <a:xfrm rot="4">
            <a:off x="7026680" y="1361307"/>
            <a:ext cx="1773789" cy="180285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b="30529" l="0" r="0" t="11703"/>
          <a:stretch/>
        </p:blipFill>
        <p:spPr>
          <a:xfrm>
            <a:off x="5777975" y="835225"/>
            <a:ext cx="3051600" cy="1037700"/>
          </a:xfrm>
          <a:prstGeom prst="rect">
            <a:avLst/>
          </a:prstGeom>
          <a:noFill/>
          <a:ln>
            <a:noFill/>
          </a:ln>
        </p:spPr>
      </p:pic>
      <p:pic>
        <p:nvPicPr>
          <p:cNvPr id="120" name="Shape 120"/>
          <p:cNvPicPr preferRelativeResize="0"/>
          <p:nvPr/>
        </p:nvPicPr>
        <p:blipFill>
          <a:blip r:embed="rId4">
            <a:alphaModFix/>
          </a:blip>
          <a:stretch>
            <a:fillRect/>
          </a:stretch>
        </p:blipFill>
        <p:spPr>
          <a:xfrm>
            <a:off x="377100" y="703475"/>
            <a:ext cx="2602474" cy="1301224"/>
          </a:xfrm>
          <a:prstGeom prst="rect">
            <a:avLst/>
          </a:prstGeom>
          <a:noFill/>
          <a:ln>
            <a:noFill/>
          </a:ln>
        </p:spPr>
      </p:pic>
      <p:sp>
        <p:nvSpPr>
          <p:cNvPr id="121" name="Shape 121"/>
          <p:cNvSpPr txBox="1"/>
          <p:nvPr>
            <p:ph type="title"/>
          </p:nvPr>
        </p:nvSpPr>
        <p:spPr>
          <a:xfrm>
            <a:off x="2892625" y="155150"/>
            <a:ext cx="3051599" cy="857400"/>
          </a:xfrm>
          <a:prstGeom prst="rect">
            <a:avLst/>
          </a:prstGeom>
          <a:solidFill>
            <a:schemeClr val="accent4"/>
          </a:solidFill>
        </p:spPr>
        <p:txBody>
          <a:bodyPr anchorCtr="0" anchor="t" bIns="91425" lIns="91425" rIns="91425" tIns="91425">
            <a:noAutofit/>
          </a:bodyPr>
          <a:lstStyle/>
          <a:p>
            <a:pPr>
              <a:spcBef>
                <a:spcPts val="0"/>
              </a:spcBef>
              <a:buNone/>
            </a:pPr>
            <a:r>
              <a:rPr b="1" lang="en">
                <a:solidFill>
                  <a:srgbClr val="FFFFFF"/>
                </a:solidFill>
                <a:latin typeface="Georgia"/>
                <a:ea typeface="Georgia"/>
                <a:cs typeface="Georgia"/>
                <a:sym typeface="Georgia"/>
              </a:rPr>
              <a:t>Requirements</a:t>
            </a:r>
          </a:p>
        </p:txBody>
      </p:sp>
      <p:sp>
        <p:nvSpPr>
          <p:cNvPr id="122" name="Shape 122"/>
          <p:cNvSpPr txBox="1"/>
          <p:nvPr>
            <p:ph idx="1" type="body"/>
          </p:nvPr>
        </p:nvSpPr>
        <p:spPr>
          <a:xfrm>
            <a:off x="253900" y="2095837"/>
            <a:ext cx="4727100" cy="1660800"/>
          </a:xfrm>
          <a:prstGeom prst="rect">
            <a:avLst/>
          </a:prstGeom>
        </p:spPr>
        <p:txBody>
          <a:bodyPr anchorCtr="0" anchor="t" bIns="91425" lIns="91425" rIns="91425" tIns="91425">
            <a:noAutofit/>
          </a:bodyPr>
          <a:lstStyle/>
          <a:p>
            <a:pPr indent="-228600" lvl="0" marL="457200" rtl="0">
              <a:spcBef>
                <a:spcPts val="0"/>
              </a:spcBef>
              <a:buFont typeface="Georgia"/>
              <a:buChar char="❏"/>
            </a:pPr>
            <a:r>
              <a:rPr b="1" lang="en">
                <a:latin typeface="Georgia"/>
                <a:ea typeface="Georgia"/>
                <a:cs typeface="Georgia"/>
                <a:sym typeface="Georgia"/>
              </a:rPr>
              <a:t>20 hours of volunteering</a:t>
            </a:r>
          </a:p>
          <a:p>
            <a:pPr indent="-317500" lvl="1" marL="914400" rtl="0">
              <a:spcBef>
                <a:spcPts val="0"/>
              </a:spcBef>
              <a:buSzPct val="100000"/>
              <a:buFont typeface="Georgia"/>
              <a:buChar char="❏"/>
            </a:pPr>
            <a:r>
              <a:rPr lang="en" sz="1400">
                <a:latin typeface="Georgia"/>
                <a:ea typeface="Georgia"/>
                <a:cs typeface="Georgia"/>
                <a:sym typeface="Georgia"/>
              </a:rPr>
              <a:t>Not paid</a:t>
            </a:r>
          </a:p>
          <a:p>
            <a:pPr indent="-317500" lvl="1" marL="914400" rtl="0">
              <a:spcBef>
                <a:spcPts val="0"/>
              </a:spcBef>
              <a:buSzPct val="77777"/>
              <a:buFont typeface="Georgia"/>
              <a:buChar char="❏"/>
            </a:pPr>
            <a:r>
              <a:rPr lang="en">
                <a:latin typeface="Georgia"/>
                <a:ea typeface="Georgia"/>
                <a:cs typeface="Georgia"/>
                <a:sym typeface="Georgia"/>
              </a:rPr>
              <a:t>Can’t be p</a:t>
            </a:r>
            <a:r>
              <a:rPr lang="en" sz="1400">
                <a:latin typeface="Georgia"/>
                <a:ea typeface="Georgia"/>
                <a:cs typeface="Georgia"/>
                <a:sym typeface="Georgia"/>
              </a:rPr>
              <a:t>art of a class</a:t>
            </a:r>
          </a:p>
          <a:p>
            <a:pPr indent="-228600" lvl="0" marL="457200" rtl="0">
              <a:spcBef>
                <a:spcPts val="0"/>
              </a:spcBef>
              <a:buFont typeface="Georgia"/>
              <a:buChar char="❏"/>
            </a:pPr>
            <a:r>
              <a:rPr b="1" lang="en">
                <a:latin typeface="Georgia"/>
                <a:ea typeface="Georgia"/>
                <a:cs typeface="Georgia"/>
                <a:sym typeface="Georgia"/>
              </a:rPr>
              <a:t>Volunteer Opportunities</a:t>
            </a:r>
          </a:p>
          <a:p>
            <a:pPr indent="-228600" lvl="1" marL="914400" rtl="0">
              <a:spcBef>
                <a:spcPts val="0"/>
              </a:spcBef>
              <a:buFont typeface="Georgia"/>
              <a:buChar char="❏"/>
            </a:pPr>
            <a:r>
              <a:rPr lang="en">
                <a:latin typeface="Georgia"/>
                <a:ea typeface="Georgia"/>
                <a:cs typeface="Georgia"/>
                <a:sym typeface="Georgia"/>
              </a:rPr>
              <a:t>Comida Casera</a:t>
            </a:r>
          </a:p>
          <a:p>
            <a:pPr indent="-228600" lvl="1" marL="914400" rtl="0">
              <a:spcBef>
                <a:spcPts val="0"/>
              </a:spcBef>
              <a:buFont typeface="Georgia"/>
              <a:buChar char="❏"/>
            </a:pPr>
            <a:r>
              <a:rPr lang="en">
                <a:latin typeface="Georgia"/>
                <a:ea typeface="Georgia"/>
                <a:cs typeface="Georgia"/>
                <a:sym typeface="Georgia"/>
              </a:rPr>
              <a:t>Volunteer now  </a:t>
            </a:r>
            <a:r>
              <a:rPr lang="en" u="sng">
                <a:solidFill>
                  <a:schemeClr val="hlink"/>
                </a:solidFill>
                <a:latin typeface="Georgia"/>
                <a:ea typeface="Georgia"/>
                <a:cs typeface="Georgia"/>
                <a:sym typeface="Georgia"/>
                <a:hlinkClick r:id="rId5"/>
              </a:rPr>
              <a:t>http://as.sjsu.edu/cccac/index.jsp?val=cccac_volunteernow</a:t>
            </a:r>
          </a:p>
          <a:p>
            <a:pPr indent="-228600" lvl="1" marL="914400" rtl="0">
              <a:spcBef>
                <a:spcPts val="0"/>
              </a:spcBef>
              <a:buFont typeface="Georgia"/>
              <a:buChar char="❏"/>
            </a:pPr>
            <a:r>
              <a:rPr lang="en">
                <a:latin typeface="Georgia"/>
                <a:ea typeface="Georgia"/>
                <a:cs typeface="Georgia"/>
                <a:sym typeface="Georgia"/>
              </a:rPr>
              <a:t>VolunteerMatch.org http://www.volunteermatch.org</a:t>
            </a:r>
          </a:p>
          <a:p>
            <a:pPr indent="0" lvl="0" marL="457200" rtl="0">
              <a:spcBef>
                <a:spcPts val="0"/>
              </a:spcBef>
              <a:buNone/>
            </a:pPr>
            <a:r>
              <a:t/>
            </a:r>
            <a:endParaRPr>
              <a:latin typeface="Georgia"/>
              <a:ea typeface="Georgia"/>
              <a:cs typeface="Georgia"/>
              <a:sym typeface="Georgia"/>
            </a:endParaRPr>
          </a:p>
        </p:txBody>
      </p:sp>
      <p:sp>
        <p:nvSpPr>
          <p:cNvPr id="123" name="Shape 123"/>
          <p:cNvSpPr txBox="1"/>
          <p:nvPr>
            <p:ph idx="2" type="body"/>
          </p:nvPr>
        </p:nvSpPr>
        <p:spPr>
          <a:xfrm>
            <a:off x="5071025" y="2095850"/>
            <a:ext cx="3664200" cy="2497799"/>
          </a:xfrm>
          <a:prstGeom prst="rect">
            <a:avLst/>
          </a:prstGeom>
        </p:spPr>
        <p:txBody>
          <a:bodyPr anchorCtr="0" anchor="t" bIns="91425" lIns="91425" rIns="91425" tIns="91425">
            <a:noAutofit/>
          </a:bodyPr>
          <a:lstStyle/>
          <a:p>
            <a:pPr indent="-228600" lvl="0" marL="457200" rtl="0">
              <a:spcBef>
                <a:spcPts val="0"/>
              </a:spcBef>
              <a:buFont typeface="Georgia"/>
              <a:buChar char="❏"/>
            </a:pPr>
            <a:r>
              <a:rPr b="1" lang="en">
                <a:latin typeface="Georgia"/>
                <a:ea typeface="Georgia"/>
                <a:cs typeface="Georgia"/>
                <a:sym typeface="Georgia"/>
              </a:rPr>
              <a:t>2 events</a:t>
            </a:r>
          </a:p>
          <a:p>
            <a:pPr indent="-228600" lvl="1" marL="914400" rtl="0">
              <a:spcBef>
                <a:spcPts val="0"/>
              </a:spcBef>
              <a:buFont typeface="Georgia"/>
              <a:buChar char="❏"/>
            </a:pPr>
            <a:r>
              <a:rPr lang="en">
                <a:latin typeface="Georgia"/>
                <a:ea typeface="Georgia"/>
                <a:cs typeface="Georgia"/>
                <a:sym typeface="Georgia"/>
              </a:rPr>
              <a:t>PHE</a:t>
            </a:r>
          </a:p>
          <a:p>
            <a:pPr indent="-228600" lvl="1" marL="914400" rtl="0">
              <a:spcBef>
                <a:spcPts val="0"/>
              </a:spcBef>
              <a:buFont typeface="Georgia"/>
              <a:buChar char="❏"/>
            </a:pPr>
            <a:r>
              <a:rPr lang="en">
                <a:latin typeface="Georgia"/>
                <a:ea typeface="Georgia"/>
                <a:cs typeface="Georgia"/>
                <a:sym typeface="Georgia"/>
              </a:rPr>
              <a:t>Writing Workshop</a:t>
            </a:r>
          </a:p>
          <a:p>
            <a:pPr indent="-228600" lvl="1" marL="914400" rtl="0">
              <a:spcBef>
                <a:spcPts val="0"/>
              </a:spcBef>
              <a:buFont typeface="Georgia"/>
              <a:buChar char="❏"/>
            </a:pPr>
            <a:r>
              <a:rPr lang="en">
                <a:latin typeface="Georgia"/>
                <a:ea typeface="Georgia"/>
                <a:cs typeface="Georgia"/>
                <a:sym typeface="Georgia"/>
              </a:rPr>
              <a:t>SJSU </a:t>
            </a:r>
            <a:r>
              <a:rPr b="1" lang="en">
                <a:latin typeface="Georgia"/>
                <a:ea typeface="Georgia"/>
                <a:cs typeface="Georgia"/>
                <a:sym typeface="Georgia"/>
              </a:rPr>
              <a:t>Academic </a:t>
            </a:r>
            <a:r>
              <a:rPr lang="en">
                <a:latin typeface="Georgia"/>
                <a:ea typeface="Georgia"/>
                <a:cs typeface="Georgia"/>
                <a:sym typeface="Georgia"/>
              </a:rPr>
              <a:t>Events</a:t>
            </a:r>
          </a:p>
          <a:p>
            <a:pPr indent="-228600" lvl="1" marL="914400" rtl="0">
              <a:spcBef>
                <a:spcPts val="0"/>
              </a:spcBef>
              <a:buFont typeface="Georgia"/>
              <a:buChar char="❏"/>
            </a:pPr>
            <a:r>
              <a:rPr lang="en">
                <a:latin typeface="Georgia"/>
                <a:ea typeface="Georgia"/>
                <a:cs typeface="Georgia"/>
                <a:sym typeface="Georgia"/>
              </a:rPr>
              <a:t>Outside events (health-related)</a:t>
            </a:r>
          </a:p>
          <a:p>
            <a:pPr indent="-228600" lvl="1" marL="914400" rtl="0">
              <a:spcBef>
                <a:spcPts val="0"/>
              </a:spcBef>
              <a:buFont typeface="Georgia"/>
              <a:buChar char="❏"/>
            </a:pPr>
            <a:r>
              <a:rPr lang="en">
                <a:latin typeface="Georgia"/>
                <a:ea typeface="Georgia"/>
                <a:cs typeface="Georgia"/>
                <a:sym typeface="Georgia"/>
              </a:rPr>
              <a:t>HS2 Events</a:t>
            </a:r>
          </a:p>
          <a:p>
            <a:pPr indent="-228600" lvl="1" marL="914400" rtl="0">
              <a:spcBef>
                <a:spcPts val="0"/>
              </a:spcBef>
              <a:buFont typeface="Georgia"/>
              <a:buChar char="❏"/>
            </a:pPr>
            <a:r>
              <a:rPr lang="en">
                <a:latin typeface="Georgia"/>
                <a:ea typeface="Georgia"/>
                <a:cs typeface="Georgia"/>
                <a:sym typeface="Georgia"/>
              </a:rPr>
              <a:t>HLO Mixer Panel</a:t>
            </a:r>
          </a:p>
          <a:p>
            <a:pPr indent="0" lvl="0" marL="457200" rtl="0">
              <a:spcBef>
                <a:spcPts val="0"/>
              </a:spcBef>
              <a:buNone/>
            </a:pPr>
            <a:r>
              <a:t/>
            </a:r>
            <a:endParaRPr>
              <a:latin typeface="Georgia"/>
              <a:ea typeface="Georgia"/>
              <a:cs typeface="Georgia"/>
              <a:sym typeface="Georgia"/>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251800" y="229275"/>
            <a:ext cx="4165799" cy="801900"/>
          </a:xfrm>
          <a:prstGeom prst="rect">
            <a:avLst/>
          </a:prstGeom>
          <a:solidFill>
            <a:schemeClr val="accent4"/>
          </a:solidFill>
        </p:spPr>
        <p:txBody>
          <a:bodyPr anchorCtr="0" anchor="t" bIns="91425" lIns="91425" rIns="91425" tIns="91425">
            <a:noAutofit/>
          </a:bodyPr>
          <a:lstStyle/>
          <a:p>
            <a:pPr>
              <a:spcBef>
                <a:spcPts val="0"/>
              </a:spcBef>
              <a:buNone/>
            </a:pPr>
            <a:r>
              <a:rPr b="1" lang="en" sz="3600">
                <a:solidFill>
                  <a:srgbClr val="FFFFFF"/>
                </a:solidFill>
                <a:latin typeface="Georgia"/>
                <a:ea typeface="Georgia"/>
                <a:cs typeface="Georgia"/>
                <a:sym typeface="Georgia"/>
              </a:rPr>
              <a:t>Past HS2 Events </a:t>
            </a:r>
          </a:p>
        </p:txBody>
      </p:sp>
      <p:pic>
        <p:nvPicPr>
          <p:cNvPr id="129" name="Shape 129"/>
          <p:cNvPicPr preferRelativeResize="0"/>
          <p:nvPr/>
        </p:nvPicPr>
        <p:blipFill>
          <a:blip r:embed="rId3">
            <a:alphaModFix/>
          </a:blip>
          <a:stretch>
            <a:fillRect/>
          </a:stretch>
        </p:blipFill>
        <p:spPr>
          <a:xfrm>
            <a:off x="355050" y="1213650"/>
            <a:ext cx="3899023" cy="2440350"/>
          </a:xfrm>
          <a:prstGeom prst="rect">
            <a:avLst/>
          </a:prstGeom>
          <a:noFill/>
          <a:ln>
            <a:noFill/>
          </a:ln>
        </p:spPr>
      </p:pic>
      <p:pic>
        <p:nvPicPr>
          <p:cNvPr id="130" name="Shape 130"/>
          <p:cNvPicPr preferRelativeResize="0"/>
          <p:nvPr/>
        </p:nvPicPr>
        <p:blipFill rotWithShape="1">
          <a:blip r:embed="rId4">
            <a:alphaModFix/>
          </a:blip>
          <a:srcRect b="4228" l="0" r="1146" t="16286"/>
          <a:stretch/>
        </p:blipFill>
        <p:spPr>
          <a:xfrm>
            <a:off x="4597825" y="1924775"/>
            <a:ext cx="4358696" cy="2704348"/>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