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Old Standard TT"/>
      <p:regular r:id="rId27"/>
      <p:bold r:id="rId28"/>
      <p:italic r:id="rId29"/>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ldStandardTT-bold.fntdata"/><Relationship Id="rId27" Type="http://schemas.openxmlformats.org/officeDocument/2006/relationships/font" Target="fonts/OldStandardT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ldStandardTT-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start @ 6:05pm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Sylvia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Sylvia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Joyce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0" name="Shape 1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Sylvia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Chris</a:t>
            </a:r>
          </a:p>
          <a:p>
            <a:pPr rtl="0">
              <a:spcBef>
                <a:spcPts val="0"/>
              </a:spcBef>
              <a:buNone/>
            </a:pPr>
            <a:r>
              <a:t/>
            </a:r>
            <a:endParaRPr/>
          </a:p>
          <a:p>
            <a:pPr rtl="0">
              <a:spcBef>
                <a:spcPts val="0"/>
              </a:spcBef>
              <a:buNone/>
            </a:pPr>
            <a:r>
              <a:rPr lang="en"/>
              <a:t>Note:</a:t>
            </a:r>
          </a:p>
          <a:p>
            <a:pPr indent="-228600" lvl="0" marL="457200" rtl="0">
              <a:spcBef>
                <a:spcPts val="0"/>
              </a:spcBef>
            </a:pPr>
            <a:r>
              <a:rPr lang="en"/>
              <a:t>Arrive 15 min. early for a seat</a:t>
            </a:r>
          </a:p>
          <a:p>
            <a:pPr indent="-228600" lvl="0" marL="457200">
              <a:spcBef>
                <a:spcPts val="0"/>
              </a:spcBef>
            </a:pPr>
            <a:r>
              <a:rPr lang="en"/>
              <a:t>Even may be cancelled if depending on how many students registered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Trey- money goes to stoles and also any public events we have, they will cover food. Also the money would go to awards/certificates, T-shirts,  guest speaker gratitude gifts.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Trey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4" name="Shape 2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Claudia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2" name="Shape 21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Joyce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3" name="Shape 22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Chris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Claudia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0" name="Shape 23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6" name="Shape 2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Claudia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Everyone: option, year/expected graduation, cool fact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Chris</a:t>
            </a:r>
          </a:p>
          <a:p>
            <a:pPr>
              <a:spcBef>
                <a:spcPts val="0"/>
              </a:spcBef>
              <a:buNone/>
            </a:pPr>
            <a:r>
              <a:rPr lang="en"/>
              <a:t>Whoever wins will have lifesavers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Joyce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Beverly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9" name="Shape 12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Beverly</a:t>
            </a:r>
          </a:p>
          <a:p>
            <a:pPr rtl="0">
              <a:spcBef>
                <a:spcPts val="0"/>
              </a:spcBef>
              <a:buNone/>
            </a:pPr>
            <a:r>
              <a:t/>
            </a:r>
            <a:endParaRPr/>
          </a:p>
          <a:p>
            <a:pPr rtl="0">
              <a:spcBef>
                <a:spcPts val="0"/>
              </a:spcBef>
              <a:buNone/>
            </a:pPr>
            <a:r>
              <a:rPr lang="en"/>
              <a:t>What counts:</a:t>
            </a:r>
          </a:p>
          <a:p>
            <a:pPr indent="-228600" lvl="0" marL="457200" rtl="0">
              <a:spcBef>
                <a:spcPts val="0"/>
              </a:spcBef>
              <a:buChar char="-"/>
            </a:pPr>
            <a:r>
              <a:rPr lang="en"/>
              <a:t>PHE Events</a:t>
            </a:r>
          </a:p>
          <a:p>
            <a:pPr indent="-228600" lvl="0" marL="457200" rtl="0">
              <a:spcBef>
                <a:spcPts val="0"/>
              </a:spcBef>
              <a:buChar char="-"/>
            </a:pPr>
            <a:r>
              <a:rPr lang="en"/>
              <a:t>Workshops</a:t>
            </a:r>
          </a:p>
          <a:p>
            <a:pPr indent="-228600" lvl="0" marL="457200" rtl="0">
              <a:spcBef>
                <a:spcPts val="0"/>
              </a:spcBef>
              <a:buChar char="-"/>
            </a:pPr>
            <a:r>
              <a:rPr lang="en"/>
              <a:t>SJSU Events</a:t>
            </a:r>
          </a:p>
          <a:p>
            <a:pPr rtl="0">
              <a:spcBef>
                <a:spcPts val="0"/>
              </a:spcBef>
              <a:buNone/>
            </a:pPr>
            <a:r>
              <a:t/>
            </a:r>
            <a:endParaRPr/>
          </a:p>
          <a:p>
            <a:pPr rtl="0">
              <a:spcBef>
                <a:spcPts val="0"/>
              </a:spcBef>
              <a:buNone/>
            </a:pPr>
            <a:r>
              <a:rPr lang="en"/>
              <a:t>Volunteering Service:</a:t>
            </a:r>
          </a:p>
          <a:p>
            <a:pPr indent="-228600" lvl="0" marL="457200">
              <a:spcBef>
                <a:spcPts val="0"/>
              </a:spcBef>
              <a:buChar char="-"/>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Joyce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8" name="Shape 8"/>
        <p:cNvGrpSpPr/>
        <p:nvPr/>
      </p:nvGrpSpPr>
      <p:grpSpPr>
        <a:xfrm>
          <a:off x="0" y="0"/>
          <a:ext cx="0" cy="0"/>
          <a:chOff x="0" y="0"/>
          <a:chExt cx="0" cy="0"/>
        </a:xfrm>
      </p:grpSpPr>
      <p:sp>
        <p:nvSpPr>
          <p:cNvPr id="9" name="Shape 9"/>
          <p:cNvSpPr/>
          <p:nvPr/>
        </p:nvSpPr>
        <p:spPr>
          <a:xfrm>
            <a:off x="0" y="100"/>
            <a:ext cx="9144000" cy="1711799"/>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cxnSp>
        <p:nvCxnSpPr>
          <p:cNvPr id="10" name="Shape 10"/>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1" name="Shape 11"/>
          <p:cNvSpPr txBox="1"/>
          <p:nvPr>
            <p:ph type="ctrTitle"/>
          </p:nvPr>
        </p:nvSpPr>
        <p:spPr>
          <a:xfrm>
            <a:off x="512700" y="1893300"/>
            <a:ext cx="8118599" cy="1522800"/>
          </a:xfrm>
          <a:prstGeom prst="rect">
            <a:avLst/>
          </a:prstGeom>
        </p:spPr>
        <p:txBody>
          <a:bodyPr anchorCtr="0" anchor="b" bIns="91425" lIns="91425" rIns="91425" tIns="91425"/>
          <a:lstStyle>
            <a:lvl1pPr>
              <a:spcBef>
                <a:spcPts val="0"/>
              </a:spcBef>
              <a:buClr>
                <a:schemeClr val="accent1"/>
              </a:buClr>
              <a:buSzPct val="100000"/>
              <a:defRPr sz="4200">
                <a:solidFill>
                  <a:schemeClr val="accent1"/>
                </a:solidFill>
              </a:defRPr>
            </a:lvl1pPr>
            <a:lvl2pPr>
              <a:spcBef>
                <a:spcPts val="0"/>
              </a:spcBef>
              <a:buClr>
                <a:schemeClr val="accent1"/>
              </a:buClr>
              <a:buSzPct val="100000"/>
              <a:defRPr sz="4200">
                <a:solidFill>
                  <a:schemeClr val="accent1"/>
                </a:solidFill>
              </a:defRPr>
            </a:lvl2pPr>
            <a:lvl3pPr>
              <a:spcBef>
                <a:spcPts val="0"/>
              </a:spcBef>
              <a:buClr>
                <a:schemeClr val="accent1"/>
              </a:buClr>
              <a:buSzPct val="100000"/>
              <a:defRPr sz="4200">
                <a:solidFill>
                  <a:schemeClr val="accent1"/>
                </a:solidFill>
              </a:defRPr>
            </a:lvl3pPr>
            <a:lvl4pPr>
              <a:spcBef>
                <a:spcPts val="0"/>
              </a:spcBef>
              <a:buClr>
                <a:schemeClr val="accent1"/>
              </a:buClr>
              <a:buSzPct val="100000"/>
              <a:defRPr sz="4200">
                <a:solidFill>
                  <a:schemeClr val="accent1"/>
                </a:solidFill>
              </a:defRPr>
            </a:lvl4pPr>
            <a:lvl5pPr>
              <a:spcBef>
                <a:spcPts val="0"/>
              </a:spcBef>
              <a:buClr>
                <a:schemeClr val="accent1"/>
              </a:buClr>
              <a:buSzPct val="100000"/>
              <a:defRPr sz="4200">
                <a:solidFill>
                  <a:schemeClr val="accent1"/>
                </a:solidFill>
              </a:defRPr>
            </a:lvl5pPr>
            <a:lvl6pPr>
              <a:spcBef>
                <a:spcPts val="0"/>
              </a:spcBef>
              <a:buClr>
                <a:schemeClr val="accent1"/>
              </a:buClr>
              <a:buSzPct val="100000"/>
              <a:defRPr sz="4200">
                <a:solidFill>
                  <a:schemeClr val="accent1"/>
                </a:solidFill>
              </a:defRPr>
            </a:lvl6pPr>
            <a:lvl7pPr>
              <a:spcBef>
                <a:spcPts val="0"/>
              </a:spcBef>
              <a:buClr>
                <a:schemeClr val="accent1"/>
              </a:buClr>
              <a:buSzPct val="100000"/>
              <a:defRPr sz="4200">
                <a:solidFill>
                  <a:schemeClr val="accent1"/>
                </a:solidFill>
              </a:defRPr>
            </a:lvl7pPr>
            <a:lvl8pPr>
              <a:spcBef>
                <a:spcPts val="0"/>
              </a:spcBef>
              <a:buClr>
                <a:schemeClr val="accent1"/>
              </a:buClr>
              <a:buSzPct val="100000"/>
              <a:defRPr sz="4200">
                <a:solidFill>
                  <a:schemeClr val="accent1"/>
                </a:solidFill>
              </a:defRPr>
            </a:lvl8pPr>
            <a:lvl9pPr>
              <a:spcBef>
                <a:spcPts val="0"/>
              </a:spcBef>
              <a:buClr>
                <a:schemeClr val="accent1"/>
              </a:buClr>
              <a:buSzPct val="100000"/>
              <a:defRPr sz="4200">
                <a:solidFill>
                  <a:schemeClr val="accent1"/>
                </a:solidFill>
              </a:defRPr>
            </a:lvl9pPr>
          </a:lstStyle>
          <a:p/>
        </p:txBody>
      </p:sp>
      <p:sp>
        <p:nvSpPr>
          <p:cNvPr id="12" name="Shape 12"/>
          <p:cNvSpPr txBox="1"/>
          <p:nvPr>
            <p:ph idx="1" type="subTitle"/>
          </p:nvPr>
        </p:nvSpPr>
        <p:spPr>
          <a:xfrm>
            <a:off x="512700" y="3840639"/>
            <a:ext cx="8118599" cy="787499"/>
          </a:xfrm>
          <a:prstGeom prst="rect">
            <a:avLst/>
          </a:prstGeom>
        </p:spPr>
        <p:txBody>
          <a:bodyPr anchorCtr="0" anchor="t" bIns="91425" lIns="91425" rIns="91425" tIns="91425"/>
          <a:lstStyle>
            <a:lvl1pPr>
              <a:lnSpc>
                <a:spcPct val="100000"/>
              </a:lnSpc>
              <a:spcBef>
                <a:spcPts val="0"/>
              </a:spcBef>
              <a:spcAft>
                <a:spcPts val="0"/>
              </a:spcAft>
              <a:buClr>
                <a:schemeClr val="accent2"/>
              </a:buClr>
              <a:buSzPct val="100000"/>
              <a:buNone/>
              <a:defRPr sz="2400">
                <a:solidFill>
                  <a:schemeClr val="accent2"/>
                </a:solidFill>
              </a:defRPr>
            </a:lvl1pPr>
            <a:lvl2pPr>
              <a:lnSpc>
                <a:spcPct val="100000"/>
              </a:lnSpc>
              <a:spcBef>
                <a:spcPts val="0"/>
              </a:spcBef>
              <a:spcAft>
                <a:spcPts val="0"/>
              </a:spcAft>
              <a:buClr>
                <a:schemeClr val="accent2"/>
              </a:buClr>
              <a:buSzPct val="100000"/>
              <a:buNone/>
              <a:defRPr sz="2400">
                <a:solidFill>
                  <a:schemeClr val="accent2"/>
                </a:solidFill>
              </a:defRPr>
            </a:lvl2pPr>
            <a:lvl3pPr>
              <a:lnSpc>
                <a:spcPct val="100000"/>
              </a:lnSpc>
              <a:spcBef>
                <a:spcPts val="0"/>
              </a:spcBef>
              <a:spcAft>
                <a:spcPts val="0"/>
              </a:spcAft>
              <a:buClr>
                <a:schemeClr val="accent2"/>
              </a:buClr>
              <a:buSzPct val="100000"/>
              <a:buNone/>
              <a:defRPr sz="2400">
                <a:solidFill>
                  <a:schemeClr val="accent2"/>
                </a:solidFill>
              </a:defRPr>
            </a:lvl3pPr>
            <a:lvl4pPr>
              <a:lnSpc>
                <a:spcPct val="100000"/>
              </a:lnSpc>
              <a:spcBef>
                <a:spcPts val="0"/>
              </a:spcBef>
              <a:spcAft>
                <a:spcPts val="0"/>
              </a:spcAft>
              <a:buClr>
                <a:schemeClr val="accent2"/>
              </a:buClr>
              <a:buSzPct val="100000"/>
              <a:buNone/>
              <a:defRPr sz="2400">
                <a:solidFill>
                  <a:schemeClr val="accent2"/>
                </a:solidFill>
              </a:defRPr>
            </a:lvl4pPr>
            <a:lvl5pPr>
              <a:lnSpc>
                <a:spcPct val="100000"/>
              </a:lnSpc>
              <a:spcBef>
                <a:spcPts val="0"/>
              </a:spcBef>
              <a:spcAft>
                <a:spcPts val="0"/>
              </a:spcAft>
              <a:buClr>
                <a:schemeClr val="accent2"/>
              </a:buClr>
              <a:buSzPct val="100000"/>
              <a:buNone/>
              <a:defRPr sz="2400">
                <a:solidFill>
                  <a:schemeClr val="accent2"/>
                </a:solidFill>
              </a:defRPr>
            </a:lvl5pPr>
            <a:lvl6pPr>
              <a:lnSpc>
                <a:spcPct val="100000"/>
              </a:lnSpc>
              <a:spcBef>
                <a:spcPts val="0"/>
              </a:spcBef>
              <a:spcAft>
                <a:spcPts val="0"/>
              </a:spcAft>
              <a:buClr>
                <a:schemeClr val="accent2"/>
              </a:buClr>
              <a:buSzPct val="100000"/>
              <a:buNone/>
              <a:defRPr sz="2400">
                <a:solidFill>
                  <a:schemeClr val="accent2"/>
                </a:solidFill>
              </a:defRPr>
            </a:lvl6pPr>
            <a:lvl7pPr>
              <a:lnSpc>
                <a:spcPct val="100000"/>
              </a:lnSpc>
              <a:spcBef>
                <a:spcPts val="0"/>
              </a:spcBef>
              <a:spcAft>
                <a:spcPts val="0"/>
              </a:spcAft>
              <a:buClr>
                <a:schemeClr val="accent2"/>
              </a:buClr>
              <a:buSzPct val="100000"/>
              <a:buNone/>
              <a:defRPr sz="2400">
                <a:solidFill>
                  <a:schemeClr val="accent2"/>
                </a:solidFill>
              </a:defRPr>
            </a:lvl7pPr>
            <a:lvl8pPr>
              <a:lnSpc>
                <a:spcPct val="100000"/>
              </a:lnSpc>
              <a:spcBef>
                <a:spcPts val="0"/>
              </a:spcBef>
              <a:spcAft>
                <a:spcPts val="0"/>
              </a:spcAft>
              <a:buClr>
                <a:schemeClr val="accent2"/>
              </a:buClr>
              <a:buSzPct val="100000"/>
              <a:buNone/>
              <a:defRPr sz="2400">
                <a:solidFill>
                  <a:schemeClr val="accent2"/>
                </a:solidFill>
              </a:defRPr>
            </a:lvl8pPr>
            <a:lvl9pPr>
              <a:lnSpc>
                <a:spcPct val="100000"/>
              </a:lnSpc>
              <a:spcBef>
                <a:spcPts val="0"/>
              </a:spcBef>
              <a:spcAft>
                <a:spcPts val="0"/>
              </a:spcAft>
              <a:buClr>
                <a:schemeClr val="accent2"/>
              </a:buClr>
              <a:buSzPct val="100000"/>
              <a:buNone/>
              <a:defRPr sz="2400">
                <a:solidFill>
                  <a:schemeClr val="accent2"/>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1039650"/>
            <a:ext cx="8520599" cy="2106299"/>
          </a:xfrm>
          <a:prstGeom prst="rect">
            <a:avLst/>
          </a:prstGeom>
        </p:spPr>
        <p:txBody>
          <a:bodyPr anchorCtr="0" anchor="b" bIns="91425" lIns="91425" rIns="91425" tIns="91425"/>
          <a:lstStyle>
            <a:lvl1pPr algn="ctr">
              <a:spcBef>
                <a:spcPts val="0"/>
              </a:spcBef>
              <a:buSzPct val="100000"/>
              <a:defRPr b="1" sz="14000"/>
            </a:lvl1pPr>
            <a:lvl2pPr algn="ctr">
              <a:spcBef>
                <a:spcPts val="0"/>
              </a:spcBef>
              <a:buSzPct val="100000"/>
              <a:defRPr b="1" sz="14000"/>
            </a:lvl2pPr>
            <a:lvl3pPr algn="ctr">
              <a:spcBef>
                <a:spcPts val="0"/>
              </a:spcBef>
              <a:buSzPct val="100000"/>
              <a:defRPr b="1" sz="14000"/>
            </a:lvl3pPr>
            <a:lvl4pPr algn="ctr">
              <a:spcBef>
                <a:spcPts val="0"/>
              </a:spcBef>
              <a:buSzPct val="100000"/>
              <a:defRPr b="1" sz="14000"/>
            </a:lvl4pPr>
            <a:lvl5pPr algn="ctr">
              <a:spcBef>
                <a:spcPts val="0"/>
              </a:spcBef>
              <a:buSzPct val="100000"/>
              <a:defRPr b="1" sz="14000"/>
            </a:lvl5pPr>
            <a:lvl6pPr algn="ctr">
              <a:spcBef>
                <a:spcPts val="0"/>
              </a:spcBef>
              <a:buSzPct val="100000"/>
              <a:defRPr b="1" sz="14000"/>
            </a:lvl6pPr>
            <a:lvl7pPr algn="ctr">
              <a:spcBef>
                <a:spcPts val="0"/>
              </a:spcBef>
              <a:buSzPct val="100000"/>
              <a:defRPr b="1" sz="14000"/>
            </a:lvl7pPr>
            <a:lvl8pPr algn="ctr">
              <a:spcBef>
                <a:spcPts val="0"/>
              </a:spcBef>
              <a:buSzPct val="100000"/>
              <a:defRPr b="1" sz="14000"/>
            </a:lvl8pPr>
            <a:lvl9pPr algn="ctr">
              <a:spcBef>
                <a:spcPts val="0"/>
              </a:spcBef>
              <a:buSzPct val="100000"/>
              <a:defRPr b="1" sz="14000"/>
            </a:lvl9pPr>
          </a:lstStyle>
          <a:p/>
        </p:txBody>
      </p:sp>
      <p:sp>
        <p:nvSpPr>
          <p:cNvPr id="50" name="Shape 50"/>
          <p:cNvSpPr txBox="1"/>
          <p:nvPr>
            <p:ph idx="1" type="body"/>
          </p:nvPr>
        </p:nvSpPr>
        <p:spPr>
          <a:xfrm>
            <a:off x="311700" y="32284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6" name="Shape 16"/>
          <p:cNvSpPr txBox="1"/>
          <p:nvPr>
            <p:ph type="title"/>
          </p:nvPr>
        </p:nvSpPr>
        <p:spPr>
          <a:xfrm>
            <a:off x="512700" y="1893300"/>
            <a:ext cx="8118599" cy="1522800"/>
          </a:xfrm>
          <a:prstGeom prst="rect">
            <a:avLst/>
          </a:prstGeom>
        </p:spPr>
        <p:txBody>
          <a:bodyPr anchorCtr="0" anchor="b" bIns="91425" lIns="91425" rIns="91425" tIns="91425"/>
          <a:lstStyle>
            <a:lvl1pPr>
              <a:spcBef>
                <a:spcPts val="0"/>
              </a:spcBef>
              <a:buClr>
                <a:schemeClr val="accent1"/>
              </a:buClr>
              <a:buSzPct val="100000"/>
              <a:defRPr sz="6000">
                <a:solidFill>
                  <a:schemeClr val="accent1"/>
                </a:solidFill>
              </a:defRPr>
            </a:lvl1pPr>
            <a:lvl2pPr>
              <a:spcBef>
                <a:spcPts val="0"/>
              </a:spcBef>
              <a:buClr>
                <a:schemeClr val="accent1"/>
              </a:buClr>
              <a:buSzPct val="100000"/>
              <a:defRPr sz="6000">
                <a:solidFill>
                  <a:schemeClr val="accent1"/>
                </a:solidFill>
              </a:defRPr>
            </a:lvl2pPr>
            <a:lvl3pPr>
              <a:spcBef>
                <a:spcPts val="0"/>
              </a:spcBef>
              <a:buClr>
                <a:schemeClr val="accent1"/>
              </a:buClr>
              <a:buSzPct val="100000"/>
              <a:defRPr sz="6000">
                <a:solidFill>
                  <a:schemeClr val="accent1"/>
                </a:solidFill>
              </a:defRPr>
            </a:lvl3pPr>
            <a:lvl4pPr>
              <a:spcBef>
                <a:spcPts val="0"/>
              </a:spcBef>
              <a:buClr>
                <a:schemeClr val="accent1"/>
              </a:buClr>
              <a:buSzPct val="100000"/>
              <a:defRPr sz="6000">
                <a:solidFill>
                  <a:schemeClr val="accent1"/>
                </a:solidFill>
              </a:defRPr>
            </a:lvl4pPr>
            <a:lvl5pPr>
              <a:spcBef>
                <a:spcPts val="0"/>
              </a:spcBef>
              <a:buClr>
                <a:schemeClr val="accent1"/>
              </a:buClr>
              <a:buSzPct val="100000"/>
              <a:defRPr sz="6000">
                <a:solidFill>
                  <a:schemeClr val="accent1"/>
                </a:solidFill>
              </a:defRPr>
            </a:lvl5pPr>
            <a:lvl6pPr>
              <a:spcBef>
                <a:spcPts val="0"/>
              </a:spcBef>
              <a:buClr>
                <a:schemeClr val="accent1"/>
              </a:buClr>
              <a:buSzPct val="100000"/>
              <a:defRPr sz="6000">
                <a:solidFill>
                  <a:schemeClr val="accent1"/>
                </a:solidFill>
              </a:defRPr>
            </a:lvl6pPr>
            <a:lvl7pPr>
              <a:spcBef>
                <a:spcPts val="0"/>
              </a:spcBef>
              <a:buClr>
                <a:schemeClr val="accent1"/>
              </a:buClr>
              <a:buSzPct val="100000"/>
              <a:defRPr sz="6000">
                <a:solidFill>
                  <a:schemeClr val="accent1"/>
                </a:solidFill>
              </a:defRPr>
            </a:lvl7pPr>
            <a:lvl8pPr>
              <a:spcBef>
                <a:spcPts val="0"/>
              </a:spcBef>
              <a:buClr>
                <a:schemeClr val="accent1"/>
              </a:buClr>
              <a:buSzPct val="100000"/>
              <a:defRPr sz="6000">
                <a:solidFill>
                  <a:schemeClr val="accent1"/>
                </a:solidFill>
              </a:defRPr>
            </a:lvl8pPr>
            <a:lvl9pPr>
              <a:spcBef>
                <a:spcPts val="0"/>
              </a:spcBef>
              <a:buClr>
                <a:schemeClr val="accent1"/>
              </a:buClr>
              <a:buSzPct val="100000"/>
              <a:defRPr sz="6000">
                <a:solidFill>
                  <a:schemeClr val="accent1"/>
                </a:solidFill>
              </a:defRPr>
            </a:lvl9pPr>
          </a:lstStyle>
          <a:p/>
        </p:txBody>
      </p:sp>
      <p:sp>
        <p:nvSpPr>
          <p:cNvPr id="17" name="Shape 1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a:spcBef>
                <a:spcPts val="0"/>
              </a:spcBef>
              <a:buNone/>
            </a:pPr>
            <a:r>
              <a:t/>
            </a:r>
            <a:endParaRPr/>
          </a:p>
        </p:txBody>
      </p:sp>
      <p:sp>
        <p:nvSpPr>
          <p:cNvPr id="20" name="Shape 20"/>
          <p:cNvSpPr txBox="1"/>
          <p:nvPr>
            <p:ph type="title"/>
          </p:nvPr>
        </p:nvSpPr>
        <p:spPr>
          <a:xfrm>
            <a:off x="311700" y="445025"/>
            <a:ext cx="8520599" cy="613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71600"/>
            <a:ext cx="8520599" cy="3397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613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1" type="body"/>
          </p:nvPr>
        </p:nvSpPr>
        <p:spPr>
          <a:xfrm>
            <a:off x="311700" y="1171675"/>
            <a:ext cx="3999899" cy="33972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6" name="Shape 26"/>
          <p:cNvSpPr txBox="1"/>
          <p:nvPr>
            <p:ph idx="2" type="body"/>
          </p:nvPr>
        </p:nvSpPr>
        <p:spPr>
          <a:xfrm>
            <a:off x="4832400" y="1171675"/>
            <a:ext cx="3999899" cy="33972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6132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04000" cy="4090800"/>
          </a:xfrm>
          <a:prstGeom prst="rect">
            <a:avLst/>
          </a:prstGeom>
        </p:spPr>
        <p:txBody>
          <a:bodyPr anchorCtr="0" anchor="ctr" bIns="91425" lIns="91425" rIns="91425" tIns="91425"/>
          <a:lstStyle>
            <a:lvl1pPr>
              <a:spcBef>
                <a:spcPts val="0"/>
              </a:spcBef>
              <a:buClr>
                <a:schemeClr val="accent1"/>
              </a:buClr>
              <a:buSzPct val="100000"/>
              <a:defRPr sz="5400">
                <a:solidFill>
                  <a:schemeClr val="accent1"/>
                </a:solidFill>
              </a:defRPr>
            </a:lvl1pPr>
            <a:lvl2pPr>
              <a:spcBef>
                <a:spcPts val="0"/>
              </a:spcBef>
              <a:buClr>
                <a:schemeClr val="accent1"/>
              </a:buClr>
              <a:buSzPct val="100000"/>
              <a:defRPr sz="5400">
                <a:solidFill>
                  <a:schemeClr val="accent1"/>
                </a:solidFill>
              </a:defRPr>
            </a:lvl2pPr>
            <a:lvl3pPr>
              <a:spcBef>
                <a:spcPts val="0"/>
              </a:spcBef>
              <a:buClr>
                <a:schemeClr val="accent1"/>
              </a:buClr>
              <a:buSzPct val="100000"/>
              <a:defRPr sz="5400">
                <a:solidFill>
                  <a:schemeClr val="accent1"/>
                </a:solidFill>
              </a:defRPr>
            </a:lvl3pPr>
            <a:lvl4pPr>
              <a:spcBef>
                <a:spcPts val="0"/>
              </a:spcBef>
              <a:buClr>
                <a:schemeClr val="accent1"/>
              </a:buClr>
              <a:buSzPct val="100000"/>
              <a:defRPr sz="5400">
                <a:solidFill>
                  <a:schemeClr val="accent1"/>
                </a:solidFill>
              </a:defRPr>
            </a:lvl4pPr>
            <a:lvl5pPr>
              <a:spcBef>
                <a:spcPts val="0"/>
              </a:spcBef>
              <a:buClr>
                <a:schemeClr val="accent1"/>
              </a:buClr>
              <a:buSzPct val="100000"/>
              <a:defRPr sz="5400">
                <a:solidFill>
                  <a:schemeClr val="accent1"/>
                </a:solidFill>
              </a:defRPr>
            </a:lvl5pPr>
            <a:lvl6pPr>
              <a:spcBef>
                <a:spcPts val="0"/>
              </a:spcBef>
              <a:buClr>
                <a:schemeClr val="accent1"/>
              </a:buClr>
              <a:buSzPct val="100000"/>
              <a:defRPr sz="5400">
                <a:solidFill>
                  <a:schemeClr val="accent1"/>
                </a:solidFill>
              </a:defRPr>
            </a:lvl6pPr>
            <a:lvl7pPr>
              <a:spcBef>
                <a:spcPts val="0"/>
              </a:spcBef>
              <a:buClr>
                <a:schemeClr val="accent1"/>
              </a:buClr>
              <a:buSzPct val="100000"/>
              <a:defRPr sz="5400">
                <a:solidFill>
                  <a:schemeClr val="accent1"/>
                </a:solidFill>
              </a:defRPr>
            </a:lvl7pPr>
            <a:lvl8pPr>
              <a:spcBef>
                <a:spcPts val="0"/>
              </a:spcBef>
              <a:buClr>
                <a:schemeClr val="accent1"/>
              </a:buClr>
              <a:buSzPct val="100000"/>
              <a:defRPr sz="5400">
                <a:solidFill>
                  <a:schemeClr val="accent1"/>
                </a:solidFill>
              </a:defRPr>
            </a:lvl8pPr>
            <a:lvl9pPr>
              <a:spcBef>
                <a:spcPts val="0"/>
              </a:spcBef>
              <a:buClr>
                <a:schemeClr val="accent1"/>
              </a:buClr>
              <a:buSzPct val="100000"/>
              <a:defRPr sz="5400">
                <a:solidFill>
                  <a:schemeClr val="accent1"/>
                </a:solidFill>
              </a:defRPr>
            </a:lvl9pPr>
          </a:lstStyle>
          <a:p/>
        </p:txBody>
      </p:sp>
      <p:sp>
        <p:nvSpPr>
          <p:cNvPr id="37" name="Shape 3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40" name="Shape 40"/>
          <p:cNvCxnSpPr/>
          <p:nvPr/>
        </p:nvCxnSpPr>
        <p:spPr>
          <a:xfrm>
            <a:off x="5029675" y="4495500"/>
            <a:ext cx="686399"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382350"/>
            <a:ext cx="4045199" cy="1333200"/>
          </a:xfrm>
          <a:prstGeom prst="rect">
            <a:avLst/>
          </a:prstGeom>
        </p:spPr>
        <p:txBody>
          <a:bodyPr anchorCtr="0" anchor="b" bIns="91425" lIns="91425" rIns="91425" tIns="91425"/>
          <a:lstStyle>
            <a:lvl1pPr algn="ctr">
              <a:spcBef>
                <a:spcPts val="0"/>
              </a:spcBef>
              <a:buClr>
                <a:schemeClr val="lt2"/>
              </a:buClr>
              <a:buSzPct val="100000"/>
              <a:defRPr sz="4200">
                <a:solidFill>
                  <a:schemeClr val="lt2"/>
                </a:solidFill>
              </a:defRPr>
            </a:lvl1pPr>
            <a:lvl2pPr algn="ctr">
              <a:spcBef>
                <a:spcPts val="0"/>
              </a:spcBef>
              <a:buClr>
                <a:schemeClr val="lt2"/>
              </a:buClr>
              <a:buSzPct val="100000"/>
              <a:defRPr sz="4200">
                <a:solidFill>
                  <a:schemeClr val="lt2"/>
                </a:solidFill>
              </a:defRPr>
            </a:lvl2pPr>
            <a:lvl3pPr algn="ctr">
              <a:spcBef>
                <a:spcPts val="0"/>
              </a:spcBef>
              <a:buClr>
                <a:schemeClr val="lt2"/>
              </a:buClr>
              <a:buSzPct val="100000"/>
              <a:defRPr sz="4200">
                <a:solidFill>
                  <a:schemeClr val="lt2"/>
                </a:solidFill>
              </a:defRPr>
            </a:lvl3pPr>
            <a:lvl4pPr algn="ctr">
              <a:spcBef>
                <a:spcPts val="0"/>
              </a:spcBef>
              <a:buClr>
                <a:schemeClr val="lt2"/>
              </a:buClr>
              <a:buSzPct val="100000"/>
              <a:defRPr sz="4200">
                <a:solidFill>
                  <a:schemeClr val="lt2"/>
                </a:solidFill>
              </a:defRPr>
            </a:lvl4pPr>
            <a:lvl5pPr algn="ctr">
              <a:spcBef>
                <a:spcPts val="0"/>
              </a:spcBef>
              <a:buClr>
                <a:schemeClr val="lt2"/>
              </a:buClr>
              <a:buSzPct val="100000"/>
              <a:defRPr sz="4200">
                <a:solidFill>
                  <a:schemeClr val="lt2"/>
                </a:solidFill>
              </a:defRPr>
            </a:lvl5pPr>
            <a:lvl6pPr algn="ctr">
              <a:spcBef>
                <a:spcPts val="0"/>
              </a:spcBef>
              <a:buClr>
                <a:schemeClr val="lt2"/>
              </a:buClr>
              <a:buSzPct val="100000"/>
              <a:defRPr sz="4200">
                <a:solidFill>
                  <a:schemeClr val="lt2"/>
                </a:solidFill>
              </a:defRPr>
            </a:lvl6pPr>
            <a:lvl7pPr algn="ctr">
              <a:spcBef>
                <a:spcPts val="0"/>
              </a:spcBef>
              <a:buClr>
                <a:schemeClr val="lt2"/>
              </a:buClr>
              <a:buSzPct val="100000"/>
              <a:defRPr sz="4200">
                <a:solidFill>
                  <a:schemeClr val="lt2"/>
                </a:solidFill>
              </a:defRPr>
            </a:lvl7pPr>
            <a:lvl8pPr algn="ctr">
              <a:spcBef>
                <a:spcPts val="0"/>
              </a:spcBef>
              <a:buClr>
                <a:schemeClr val="lt2"/>
              </a:buClr>
              <a:buSzPct val="100000"/>
              <a:defRPr sz="4200">
                <a:solidFill>
                  <a:schemeClr val="lt2"/>
                </a:solidFill>
              </a:defRPr>
            </a:lvl8pPr>
            <a:lvl9pPr algn="ctr">
              <a:spcBef>
                <a:spcPts val="0"/>
              </a:spcBef>
              <a:buClr>
                <a:schemeClr val="lt2"/>
              </a:buClr>
              <a:buSzPct val="100000"/>
              <a:defRPr sz="4200">
                <a:solidFill>
                  <a:schemeClr val="lt2"/>
                </a:solidFill>
              </a:defRPr>
            </a:lvl9pPr>
          </a:lstStyle>
          <a:p/>
        </p:txBody>
      </p:sp>
      <p:sp>
        <p:nvSpPr>
          <p:cNvPr id="42" name="Shape 42"/>
          <p:cNvSpPr txBox="1"/>
          <p:nvPr>
            <p:ph idx="1" type="subTitle"/>
          </p:nvPr>
        </p:nvSpPr>
        <p:spPr>
          <a:xfrm>
            <a:off x="265500" y="2769000"/>
            <a:ext cx="4045199" cy="13455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accent1"/>
              </a:buClr>
              <a:defRPr>
                <a:solidFill>
                  <a:schemeClr val="accent1"/>
                </a:solidFill>
              </a:defRPr>
            </a:lvl1pPr>
            <a:lvl2pPr>
              <a:spcBef>
                <a:spcPts val="0"/>
              </a:spcBef>
              <a:buClr>
                <a:schemeClr val="accent1"/>
              </a:buClr>
              <a:defRPr>
                <a:solidFill>
                  <a:schemeClr val="accent1"/>
                </a:solidFill>
              </a:defRPr>
            </a:lvl2pPr>
            <a:lvl3pPr>
              <a:spcBef>
                <a:spcPts val="0"/>
              </a:spcBef>
              <a:buClr>
                <a:schemeClr val="accent1"/>
              </a:buClr>
              <a:defRPr>
                <a:solidFill>
                  <a:schemeClr val="accent1"/>
                </a:solidFill>
              </a:defRPr>
            </a:lvl3pPr>
            <a:lvl4pPr>
              <a:spcBef>
                <a:spcPts val="0"/>
              </a:spcBef>
              <a:buClr>
                <a:schemeClr val="accent1"/>
              </a:buClr>
              <a:defRPr>
                <a:solidFill>
                  <a:schemeClr val="accent1"/>
                </a:solidFill>
              </a:defRPr>
            </a:lvl4pPr>
            <a:lvl5pPr>
              <a:spcBef>
                <a:spcPts val="0"/>
              </a:spcBef>
              <a:buClr>
                <a:schemeClr val="accent1"/>
              </a:buClr>
              <a:defRPr>
                <a:solidFill>
                  <a:schemeClr val="accent1"/>
                </a:solidFill>
              </a:defRPr>
            </a:lvl5pPr>
            <a:lvl6pPr>
              <a:spcBef>
                <a:spcPts val="0"/>
              </a:spcBef>
              <a:buClr>
                <a:schemeClr val="accent1"/>
              </a:buClr>
              <a:defRPr>
                <a:solidFill>
                  <a:schemeClr val="accent1"/>
                </a:solidFill>
              </a:defRPr>
            </a:lvl6pPr>
            <a:lvl7pPr>
              <a:spcBef>
                <a:spcPts val="0"/>
              </a:spcBef>
              <a:buClr>
                <a:schemeClr val="accent1"/>
              </a:buClr>
              <a:defRPr>
                <a:solidFill>
                  <a:schemeClr val="accent1"/>
                </a:solidFill>
              </a:defRPr>
            </a:lvl7pPr>
            <a:lvl8pPr>
              <a:spcBef>
                <a:spcPts val="0"/>
              </a:spcBef>
              <a:buClr>
                <a:schemeClr val="accent1"/>
              </a:buClr>
              <a:defRPr>
                <a:solidFill>
                  <a:schemeClr val="accent1"/>
                </a:solidFill>
              </a:defRPr>
            </a:lvl8pPr>
            <a:lvl9pPr>
              <a:spcBef>
                <a:spcPts val="0"/>
              </a:spcBef>
              <a:buClr>
                <a:schemeClr val="accent1"/>
              </a:buClr>
              <a:defRPr>
                <a:solidFill>
                  <a:schemeClr val="accent1"/>
                </a:solidFill>
              </a:defRPr>
            </a:lvl9pPr>
          </a:lstStyle>
          <a:p/>
        </p:txBody>
      </p:sp>
      <p:sp>
        <p:nvSpPr>
          <p:cNvPr id="44" name="Shape 4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613200"/>
          </a:xfrm>
          <a:prstGeom prst="rect">
            <a:avLst/>
          </a:prstGeom>
          <a:noFill/>
          <a:ln>
            <a:noFill/>
          </a:ln>
        </p:spPr>
        <p:txBody>
          <a:bodyPr anchorCtr="0" anchor="t" bIns="91425" lIns="91425" rIns="91425" tIns="91425"/>
          <a:lstStyle>
            <a:lvl1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6" name="Shape 6"/>
          <p:cNvSpPr txBox="1"/>
          <p:nvPr>
            <p:ph idx="1" type="body"/>
          </p:nvPr>
        </p:nvSpPr>
        <p:spPr>
          <a:xfrm>
            <a:off x="311700" y="1171600"/>
            <a:ext cx="8520599" cy="33972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3.jpg"/><Relationship Id="rId5" Type="http://schemas.openxmlformats.org/officeDocument/2006/relationships/image" Target="../media/image19.jpg"/><Relationship Id="rId6"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hyperlink" Target="http://www.eventbrite.com/e/superhero-runhealth-fair-expo-tickets-1804113351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lightthenight.org" TargetMode="External"/><Relationship Id="rId4" Type="http://schemas.openxmlformats.org/officeDocument/2006/relationships/hyperlink" Target="http://main.acsevents.org/site/TR/MakingStridesAgainstBreastCancer/MSABCCY15CA?pg=entry&amp;fr_id=6997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mailto:healthsciencehonorsociety@gmail.com" TargetMode="External"/><Relationship Id="rId4" Type="http://schemas.openxmlformats.org/officeDocument/2006/relationships/hyperlink" Target="www.SJSUHS2.weebly.com" TargetMode="External"/><Relationship Id="rId10" Type="http://schemas.openxmlformats.org/officeDocument/2006/relationships/image" Target="../media/image30.png"/><Relationship Id="rId9" Type="http://schemas.openxmlformats.org/officeDocument/2006/relationships/image" Target="../media/image29.png"/><Relationship Id="rId5" Type="http://schemas.openxmlformats.org/officeDocument/2006/relationships/hyperlink" Target="https://www.facebook.com/groups/252381281501540/" TargetMode="External"/><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0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2.png"/><Relationship Id="rId4" Type="http://schemas.openxmlformats.org/officeDocument/2006/relationships/image" Target="../media/image01.png"/><Relationship Id="rId5" Type="http://schemas.openxmlformats.org/officeDocument/2006/relationships/image" Target="../media/image03.png"/><Relationship Id="rId6" Type="http://schemas.openxmlformats.org/officeDocument/2006/relationships/image" Target="../media/image06.png"/><Relationship Id="rId7" Type="http://schemas.openxmlformats.org/officeDocument/2006/relationships/image" Target="../media/image05.jpg"/><Relationship Id="rId8" Type="http://schemas.openxmlformats.org/officeDocument/2006/relationships/image" Target="../media/image0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7.png"/><Relationship Id="rId5" Type="http://schemas.openxmlformats.org/officeDocument/2006/relationships/hyperlink" Target="http://as.sjsu.edu/cccac/index.jsp?val=cccac_volunteerno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goo.gl/forms/HcdywLTSJq" TargetMode="External"/><Relationship Id="rId4" Type="http://schemas.openxmlformats.org/officeDocument/2006/relationships/image" Target="../media/image0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sp>
        <p:nvSpPr>
          <p:cNvPr id="55" name="Shape 55"/>
          <p:cNvSpPr txBox="1"/>
          <p:nvPr>
            <p:ph idx="1" type="subTitle"/>
          </p:nvPr>
        </p:nvSpPr>
        <p:spPr>
          <a:xfrm>
            <a:off x="5395350" y="1570225"/>
            <a:ext cx="3508199" cy="959700"/>
          </a:xfrm>
          <a:prstGeom prst="rect">
            <a:avLst/>
          </a:prstGeom>
          <a:solidFill>
            <a:schemeClr val="accent4"/>
          </a:solidFill>
        </p:spPr>
        <p:txBody>
          <a:bodyPr anchorCtr="0" anchor="t" bIns="91425" lIns="91425" rIns="91425" tIns="91425">
            <a:noAutofit/>
          </a:bodyPr>
          <a:lstStyle/>
          <a:p>
            <a:pPr rtl="0">
              <a:spcBef>
                <a:spcPts val="0"/>
              </a:spcBef>
              <a:buNone/>
            </a:pPr>
            <a:r>
              <a:rPr lang="en">
                <a:solidFill>
                  <a:srgbClr val="FFFFFF"/>
                </a:solidFill>
                <a:latin typeface="Georgia"/>
                <a:ea typeface="Georgia"/>
                <a:cs typeface="Georgia"/>
                <a:sym typeface="Georgia"/>
              </a:rPr>
              <a:t>YUH 243 @ 6:00PM</a:t>
            </a:r>
          </a:p>
          <a:p>
            <a:pPr>
              <a:spcBef>
                <a:spcPts val="0"/>
              </a:spcBef>
              <a:buNone/>
            </a:pPr>
            <a:r>
              <a:rPr lang="en">
                <a:solidFill>
                  <a:srgbClr val="FFFFFF"/>
                </a:solidFill>
                <a:latin typeface="Georgia"/>
                <a:ea typeface="Georgia"/>
                <a:cs typeface="Georgia"/>
                <a:sym typeface="Georgia"/>
              </a:rPr>
              <a:t>September 17, 2015 </a:t>
            </a:r>
          </a:p>
        </p:txBody>
      </p:sp>
      <p:pic>
        <p:nvPicPr>
          <p:cNvPr id="56" name="Shape 56"/>
          <p:cNvPicPr preferRelativeResize="0"/>
          <p:nvPr/>
        </p:nvPicPr>
        <p:blipFill rotWithShape="1">
          <a:blip r:embed="rId3">
            <a:alphaModFix/>
          </a:blip>
          <a:srcRect b="26260" l="32907" r="32910" t="25217"/>
          <a:stretch/>
        </p:blipFill>
        <p:spPr>
          <a:xfrm>
            <a:off x="522275" y="1319612"/>
            <a:ext cx="4361050" cy="3480625"/>
          </a:xfrm>
          <a:prstGeom prst="rect">
            <a:avLst/>
          </a:prstGeom>
          <a:noFill/>
          <a:ln>
            <a:noFill/>
          </a:ln>
        </p:spPr>
      </p:pic>
      <p:sp>
        <p:nvSpPr>
          <p:cNvPr id="57" name="Shape 57"/>
          <p:cNvSpPr txBox="1"/>
          <p:nvPr>
            <p:ph type="ctrTitle"/>
          </p:nvPr>
        </p:nvSpPr>
        <p:spPr>
          <a:xfrm>
            <a:off x="43200" y="289825"/>
            <a:ext cx="9057600" cy="869399"/>
          </a:xfrm>
          <a:prstGeom prst="rect">
            <a:avLst/>
          </a:prstGeom>
          <a:solidFill>
            <a:schemeClr val="accent4"/>
          </a:solidFill>
        </p:spPr>
        <p:txBody>
          <a:bodyPr anchorCtr="0" anchor="b" bIns="91425" lIns="91425" rIns="91425" tIns="91425">
            <a:noAutofit/>
          </a:bodyPr>
          <a:lstStyle/>
          <a:p>
            <a:pPr algn="ctr">
              <a:spcBef>
                <a:spcPts val="0"/>
              </a:spcBef>
              <a:buNone/>
            </a:pPr>
            <a:r>
              <a:rPr b="1" lang="en" sz="4500">
                <a:solidFill>
                  <a:srgbClr val="FFFFFF"/>
                </a:solidFill>
                <a:latin typeface="Georgia"/>
                <a:ea typeface="Georgia"/>
                <a:cs typeface="Georgia"/>
                <a:sym typeface="Georgia"/>
              </a:rPr>
              <a:t>Health Science Honor Society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1583025" y="364225"/>
            <a:ext cx="8520599" cy="613200"/>
          </a:xfrm>
          <a:prstGeom prst="rect">
            <a:avLst/>
          </a:prstGeom>
        </p:spPr>
        <p:txBody>
          <a:bodyPr anchorCtr="0" anchor="t" bIns="91425" lIns="91425" rIns="91425" tIns="91425">
            <a:noAutofit/>
          </a:bodyPr>
          <a:lstStyle/>
          <a:p>
            <a:pPr lvl="0" rtl="0" algn="ctr">
              <a:spcBef>
                <a:spcPts val="0"/>
              </a:spcBef>
              <a:buClr>
                <a:schemeClr val="dk1"/>
              </a:buClr>
              <a:buSzPct val="30555"/>
              <a:buFont typeface="Arial"/>
              <a:buNone/>
            </a:pPr>
            <a:r>
              <a:rPr b="1" lang="en" sz="3600">
                <a:solidFill>
                  <a:schemeClr val="lt1"/>
                </a:solidFill>
                <a:latin typeface="Georgia"/>
                <a:ea typeface="Georgia"/>
                <a:cs typeface="Georgia"/>
                <a:sym typeface="Georgia"/>
              </a:rPr>
              <a:t>September Events</a:t>
            </a:r>
          </a:p>
        </p:txBody>
      </p:sp>
      <p:pic>
        <p:nvPicPr>
          <p:cNvPr id="139" name="Shape 139"/>
          <p:cNvPicPr preferRelativeResize="0"/>
          <p:nvPr/>
        </p:nvPicPr>
        <p:blipFill rotWithShape="1">
          <a:blip r:embed="rId3">
            <a:alphaModFix/>
          </a:blip>
          <a:srcRect b="0" l="0" r="10458" t="0"/>
          <a:stretch/>
        </p:blipFill>
        <p:spPr>
          <a:xfrm>
            <a:off x="4709350" y="1615950"/>
            <a:ext cx="2324800" cy="1656899"/>
          </a:xfrm>
          <a:prstGeom prst="rect">
            <a:avLst/>
          </a:prstGeom>
          <a:noFill/>
          <a:ln>
            <a:noFill/>
          </a:ln>
        </p:spPr>
      </p:pic>
      <p:pic>
        <p:nvPicPr>
          <p:cNvPr id="140" name="Shape 140"/>
          <p:cNvPicPr preferRelativeResize="0"/>
          <p:nvPr/>
        </p:nvPicPr>
        <p:blipFill>
          <a:blip r:embed="rId4">
            <a:alphaModFix/>
          </a:blip>
          <a:stretch>
            <a:fillRect/>
          </a:stretch>
        </p:blipFill>
        <p:spPr>
          <a:xfrm>
            <a:off x="2302962" y="3272850"/>
            <a:ext cx="2487434" cy="1656899"/>
          </a:xfrm>
          <a:prstGeom prst="rect">
            <a:avLst/>
          </a:prstGeom>
          <a:noFill/>
          <a:ln>
            <a:noFill/>
          </a:ln>
        </p:spPr>
      </p:pic>
      <p:pic>
        <p:nvPicPr>
          <p:cNvPr id="141" name="Shape 141"/>
          <p:cNvPicPr preferRelativeResize="0"/>
          <p:nvPr/>
        </p:nvPicPr>
        <p:blipFill>
          <a:blip r:embed="rId5">
            <a:alphaModFix/>
          </a:blip>
          <a:stretch>
            <a:fillRect/>
          </a:stretch>
        </p:blipFill>
        <p:spPr>
          <a:xfrm>
            <a:off x="243775" y="1615950"/>
            <a:ext cx="2209174" cy="1656899"/>
          </a:xfrm>
          <a:prstGeom prst="rect">
            <a:avLst/>
          </a:prstGeom>
          <a:noFill/>
          <a:ln>
            <a:noFill/>
          </a:ln>
        </p:spPr>
      </p:pic>
      <p:sp>
        <p:nvSpPr>
          <p:cNvPr id="142" name="Shape 142"/>
          <p:cNvSpPr txBox="1"/>
          <p:nvPr/>
        </p:nvSpPr>
        <p:spPr>
          <a:xfrm>
            <a:off x="5706050" y="2591850"/>
            <a:ext cx="1328099" cy="680999"/>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b="1" lang="en" sz="1800">
                <a:solidFill>
                  <a:schemeClr val="dk1"/>
                </a:solidFill>
                <a:latin typeface="Old Standard TT"/>
                <a:ea typeface="Old Standard TT"/>
                <a:cs typeface="Old Standard TT"/>
                <a:sym typeface="Old Standard TT"/>
              </a:rPr>
              <a:t>Santa Cruz Boardwalk </a:t>
            </a:r>
          </a:p>
        </p:txBody>
      </p:sp>
      <p:sp>
        <p:nvSpPr>
          <p:cNvPr id="143" name="Shape 143"/>
          <p:cNvSpPr txBox="1"/>
          <p:nvPr/>
        </p:nvSpPr>
        <p:spPr>
          <a:xfrm>
            <a:off x="3763200" y="4176650"/>
            <a:ext cx="1027200" cy="680999"/>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b="1" lang="en" sz="1800">
                <a:solidFill>
                  <a:schemeClr val="dk1"/>
                </a:solidFill>
                <a:latin typeface="Old Standard TT"/>
                <a:ea typeface="Old Standard TT"/>
                <a:cs typeface="Old Standard TT"/>
                <a:sym typeface="Old Standard TT"/>
              </a:rPr>
              <a:t>Panther Beach</a:t>
            </a:r>
          </a:p>
        </p:txBody>
      </p:sp>
      <p:pic>
        <p:nvPicPr>
          <p:cNvPr id="144" name="Shape 144"/>
          <p:cNvPicPr preferRelativeResize="0"/>
          <p:nvPr/>
        </p:nvPicPr>
        <p:blipFill>
          <a:blip r:embed="rId6">
            <a:alphaModFix/>
          </a:blip>
          <a:stretch>
            <a:fillRect/>
          </a:stretch>
        </p:blipFill>
        <p:spPr>
          <a:xfrm>
            <a:off x="6623158" y="3272850"/>
            <a:ext cx="2209190" cy="1656900"/>
          </a:xfrm>
          <a:prstGeom prst="rect">
            <a:avLst/>
          </a:prstGeom>
          <a:noFill/>
          <a:ln>
            <a:noFill/>
          </a:ln>
        </p:spPr>
      </p:pic>
      <p:sp>
        <p:nvSpPr>
          <p:cNvPr id="145" name="Shape 145"/>
          <p:cNvSpPr txBox="1"/>
          <p:nvPr/>
        </p:nvSpPr>
        <p:spPr>
          <a:xfrm>
            <a:off x="7138100" y="3657050"/>
            <a:ext cx="1798199" cy="519599"/>
          </a:xfrm>
          <a:prstGeom prst="rect">
            <a:avLst/>
          </a:prstGeom>
          <a:noFill/>
          <a:ln>
            <a:noFill/>
          </a:ln>
        </p:spPr>
        <p:txBody>
          <a:bodyPr anchorCtr="0" anchor="t" bIns="91425" lIns="91425" rIns="91425" tIns="91425">
            <a:noAutofit/>
          </a:bodyPr>
          <a:lstStyle/>
          <a:p>
            <a:pPr>
              <a:spcBef>
                <a:spcPts val="0"/>
              </a:spcBef>
              <a:buNone/>
            </a:pPr>
            <a:r>
              <a:rPr b="1" lang="en" sz="1800">
                <a:solidFill>
                  <a:srgbClr val="CCCCCC"/>
                </a:solidFill>
                <a:latin typeface="Old Standard TT"/>
                <a:ea typeface="Old Standard TT"/>
                <a:cs typeface="Old Standard TT"/>
                <a:sym typeface="Old Standard TT"/>
              </a:rPr>
              <a:t>Garden of Eden</a:t>
            </a:r>
          </a:p>
        </p:txBody>
      </p:sp>
      <p:sp>
        <p:nvSpPr>
          <p:cNvPr id="146" name="Shape 146"/>
          <p:cNvSpPr txBox="1"/>
          <p:nvPr/>
        </p:nvSpPr>
        <p:spPr>
          <a:xfrm>
            <a:off x="5158650" y="439750"/>
            <a:ext cx="2598899" cy="947400"/>
          </a:xfrm>
          <a:prstGeom prst="rect">
            <a:avLst/>
          </a:prstGeom>
          <a:solidFill>
            <a:srgbClr val="FFFFFF"/>
          </a:solidFill>
          <a:ln cap="flat" cmpd="sng" w="28575">
            <a:solidFill>
              <a:schemeClr val="accent4"/>
            </a:solidFill>
            <a:prstDash val="solid"/>
            <a:round/>
            <a:headEnd len="med" w="med" type="none"/>
            <a:tailEnd len="med" w="med" type="none"/>
          </a:ln>
        </p:spPr>
        <p:txBody>
          <a:bodyPr anchorCtr="0" anchor="t" bIns="91425" lIns="91425" rIns="91425" tIns="91425">
            <a:noAutofit/>
          </a:bodyPr>
          <a:lstStyle/>
          <a:p>
            <a:pPr rtl="0" algn="ctr">
              <a:spcBef>
                <a:spcPts val="0"/>
              </a:spcBef>
              <a:buNone/>
            </a:pPr>
            <a:r>
              <a:rPr b="1" lang="en">
                <a:solidFill>
                  <a:srgbClr val="6FA8DC"/>
                </a:solidFill>
                <a:latin typeface="Georgia"/>
                <a:ea typeface="Georgia"/>
                <a:cs typeface="Georgia"/>
                <a:sym typeface="Georgia"/>
              </a:rPr>
              <a:t>Friday, September 25</a:t>
            </a:r>
          </a:p>
          <a:p>
            <a:pPr rtl="0" algn="ctr">
              <a:spcBef>
                <a:spcPts val="0"/>
              </a:spcBef>
              <a:buNone/>
            </a:pPr>
            <a:r>
              <a:t/>
            </a:r>
            <a:endParaRPr b="1">
              <a:solidFill>
                <a:srgbClr val="6FA8DC"/>
              </a:solidFill>
              <a:latin typeface="Georgia"/>
              <a:ea typeface="Georgia"/>
              <a:cs typeface="Georgia"/>
              <a:sym typeface="Georgia"/>
            </a:endParaRPr>
          </a:p>
          <a:p>
            <a:pPr algn="ctr">
              <a:spcBef>
                <a:spcPts val="0"/>
              </a:spcBef>
              <a:buNone/>
            </a:pPr>
            <a:r>
              <a:rPr b="1" lang="en">
                <a:solidFill>
                  <a:srgbClr val="6FA8DC"/>
                </a:solidFill>
                <a:latin typeface="Georgia"/>
                <a:ea typeface="Georgia"/>
                <a:cs typeface="Georgia"/>
                <a:sym typeface="Georgia"/>
              </a:rPr>
              <a:t>Leave campus @ 12:00 pm</a:t>
            </a:r>
            <a:r>
              <a:rPr b="1" lang="en"/>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374275"/>
            <a:ext cx="8520599" cy="684000"/>
          </a:xfrm>
          <a:prstGeom prst="rect">
            <a:avLst/>
          </a:prstGeom>
        </p:spPr>
        <p:txBody>
          <a:bodyPr anchorCtr="0" anchor="t" bIns="91425" lIns="91425" rIns="91425" tIns="91425">
            <a:noAutofit/>
          </a:bodyPr>
          <a:lstStyle/>
          <a:p>
            <a:pPr lvl="0" algn="ctr">
              <a:spcBef>
                <a:spcPts val="0"/>
              </a:spcBef>
              <a:buClr>
                <a:schemeClr val="dk1"/>
              </a:buClr>
              <a:buSzPct val="30555"/>
              <a:buFont typeface="Arial"/>
              <a:buNone/>
            </a:pPr>
            <a:r>
              <a:rPr b="1" lang="en" sz="3600">
                <a:solidFill>
                  <a:schemeClr val="lt1"/>
                </a:solidFill>
                <a:latin typeface="Georgia"/>
                <a:ea typeface="Georgia"/>
                <a:cs typeface="Georgia"/>
                <a:sym typeface="Georgia"/>
              </a:rPr>
              <a:t>September Events</a:t>
            </a:r>
          </a:p>
        </p:txBody>
      </p:sp>
      <p:sp>
        <p:nvSpPr>
          <p:cNvPr id="152" name="Shape 152"/>
          <p:cNvSpPr txBox="1"/>
          <p:nvPr>
            <p:ph idx="1" type="body"/>
          </p:nvPr>
        </p:nvSpPr>
        <p:spPr>
          <a:xfrm>
            <a:off x="311700" y="1058275"/>
            <a:ext cx="8520599" cy="2972999"/>
          </a:xfrm>
          <a:prstGeom prst="rect">
            <a:avLst/>
          </a:prstGeom>
        </p:spPr>
        <p:txBody>
          <a:bodyPr anchorCtr="0" anchor="ctr" bIns="91425" lIns="91425" rIns="91425" tIns="91425">
            <a:noAutofit/>
          </a:bodyPr>
          <a:lstStyle/>
          <a:p>
            <a:pPr lvl="0" rtl="0">
              <a:spcBef>
                <a:spcPts val="0"/>
              </a:spcBef>
              <a:spcAft>
                <a:spcPts val="0"/>
              </a:spcAft>
              <a:buNone/>
            </a:pPr>
            <a:r>
              <a:rPr lang="en" sz="2400">
                <a:latin typeface="Georgia"/>
                <a:ea typeface="Georgia"/>
                <a:cs typeface="Georgia"/>
                <a:sym typeface="Georgia"/>
              </a:rPr>
              <a:t>Volunteering Opportunities</a:t>
            </a:r>
          </a:p>
          <a:p>
            <a:pPr indent="-381000" lvl="0" marL="457200" rtl="0">
              <a:spcBef>
                <a:spcPts val="0"/>
              </a:spcBef>
              <a:spcAft>
                <a:spcPts val="0"/>
              </a:spcAft>
              <a:buSzPct val="100000"/>
              <a:buFont typeface="Georgia"/>
              <a:buChar char="●"/>
            </a:pPr>
            <a:r>
              <a:rPr lang="en" sz="2400">
                <a:latin typeface="Georgia"/>
                <a:ea typeface="Georgia"/>
                <a:cs typeface="Georgia"/>
                <a:sym typeface="Georgia"/>
              </a:rPr>
              <a:t>Superhero Run/Health Fair Expo</a:t>
            </a:r>
          </a:p>
          <a:p>
            <a:pPr indent="-381000" lvl="1" marL="914400" rtl="0">
              <a:spcBef>
                <a:spcPts val="0"/>
              </a:spcBef>
              <a:spcAft>
                <a:spcPts val="0"/>
              </a:spcAft>
              <a:buSzPct val="100000"/>
              <a:buFont typeface="Georgia"/>
              <a:buChar char="○"/>
            </a:pPr>
            <a:r>
              <a:rPr lang="en" sz="2400">
                <a:latin typeface="Georgia"/>
                <a:ea typeface="Georgia"/>
                <a:cs typeface="Georgia"/>
                <a:sym typeface="Georgia"/>
              </a:rPr>
              <a:t>September 19 @ 8:00 AM - 2:00 PM</a:t>
            </a:r>
          </a:p>
          <a:p>
            <a:pPr indent="-381000" lvl="1" marL="914400" rtl="0">
              <a:spcBef>
                <a:spcPts val="0"/>
              </a:spcBef>
              <a:spcAft>
                <a:spcPts val="0"/>
              </a:spcAft>
              <a:buSzPct val="100000"/>
              <a:buFont typeface="Georgia"/>
              <a:buChar char="○"/>
            </a:pPr>
            <a:r>
              <a:rPr lang="en" sz="2400">
                <a:latin typeface="Georgia"/>
                <a:ea typeface="Georgia"/>
                <a:cs typeface="Georgia"/>
                <a:sym typeface="Georgia"/>
              </a:rPr>
              <a:t>Must sign up on Eventbrite</a:t>
            </a:r>
          </a:p>
          <a:p>
            <a:pPr indent="0" lvl="0" marL="457200" rtl="0">
              <a:spcBef>
                <a:spcPts val="0"/>
              </a:spcBef>
              <a:spcAft>
                <a:spcPts val="0"/>
              </a:spcAft>
              <a:buNone/>
            </a:pPr>
            <a:r>
              <a:t/>
            </a:r>
            <a:endParaRPr sz="2400">
              <a:latin typeface="Georgia"/>
              <a:ea typeface="Georgia"/>
              <a:cs typeface="Georgia"/>
              <a:sym typeface="Georgia"/>
            </a:endParaRPr>
          </a:p>
          <a:p>
            <a:pPr indent="-381000" lvl="0" marL="457200" rtl="0">
              <a:spcBef>
                <a:spcPts val="0"/>
              </a:spcBef>
              <a:spcAft>
                <a:spcPts val="0"/>
              </a:spcAft>
              <a:buSzPct val="100000"/>
              <a:buFont typeface="Georgia"/>
              <a:buChar char="●"/>
            </a:pPr>
            <a:r>
              <a:rPr lang="en" sz="2400">
                <a:latin typeface="Georgia"/>
                <a:ea typeface="Georgia"/>
                <a:cs typeface="Georgia"/>
                <a:sym typeface="Georgia"/>
              </a:rPr>
              <a:t>HS 104 Pulga </a:t>
            </a:r>
          </a:p>
          <a:p>
            <a:pPr indent="-381000" lvl="1" marL="914400" rtl="0">
              <a:spcBef>
                <a:spcPts val="0"/>
              </a:spcBef>
              <a:spcAft>
                <a:spcPts val="0"/>
              </a:spcAft>
              <a:buSzPct val="100000"/>
              <a:buFont typeface="Georgia"/>
              <a:buChar char="○"/>
            </a:pPr>
            <a:r>
              <a:rPr lang="en" sz="2400">
                <a:latin typeface="Georgia"/>
                <a:ea typeface="Georgia"/>
                <a:cs typeface="Georgia"/>
                <a:sym typeface="Georgia"/>
              </a:rPr>
              <a:t>Sat. September 26 @ 8:00 AM- 12:00 PM</a:t>
            </a:r>
          </a:p>
        </p:txBody>
      </p:sp>
      <p:pic>
        <p:nvPicPr>
          <p:cNvPr id="153" name="Shape 153"/>
          <p:cNvPicPr preferRelativeResize="0"/>
          <p:nvPr/>
        </p:nvPicPr>
        <p:blipFill>
          <a:blip r:embed="rId3">
            <a:alphaModFix amt="93000"/>
          </a:blip>
          <a:stretch>
            <a:fillRect/>
          </a:stretch>
        </p:blipFill>
        <p:spPr>
          <a:xfrm>
            <a:off x="6554225" y="770575"/>
            <a:ext cx="2015575" cy="2607750"/>
          </a:xfrm>
          <a:prstGeom prst="rect">
            <a:avLst/>
          </a:prstGeom>
          <a:noFill/>
          <a:ln>
            <a:noFill/>
          </a:ln>
        </p:spPr>
      </p:pic>
      <p:sp>
        <p:nvSpPr>
          <p:cNvPr id="154" name="Shape 154"/>
          <p:cNvSpPr txBox="1"/>
          <p:nvPr/>
        </p:nvSpPr>
        <p:spPr>
          <a:xfrm>
            <a:off x="395325" y="2611400"/>
            <a:ext cx="6062400" cy="396300"/>
          </a:xfrm>
          <a:prstGeom prst="rect">
            <a:avLst/>
          </a:prstGeom>
          <a:noFill/>
          <a:ln>
            <a:noFill/>
          </a:ln>
        </p:spPr>
        <p:txBody>
          <a:bodyPr anchorCtr="0" anchor="t" bIns="91425" lIns="91425" rIns="91425" tIns="91425">
            <a:noAutofit/>
          </a:bodyPr>
          <a:lstStyle/>
          <a:p>
            <a:pPr indent="457200" lvl="0" marL="457200" rtl="0">
              <a:lnSpc>
                <a:spcPct val="115000"/>
              </a:lnSpc>
              <a:spcBef>
                <a:spcPts val="0"/>
              </a:spcBef>
              <a:buNone/>
            </a:pPr>
            <a:r>
              <a:rPr lang="en" sz="1100" u="sng">
                <a:solidFill>
                  <a:srgbClr val="1155CC"/>
                </a:solidFill>
                <a:hlinkClick r:id="rId4"/>
              </a:rPr>
              <a:t>http://www.eventbrite.com/e/superhero-runhealth-fair-expo-tickets-18041133516</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idx="1" type="body"/>
          </p:nvPr>
        </p:nvSpPr>
        <p:spPr>
          <a:xfrm>
            <a:off x="115075" y="1171600"/>
            <a:ext cx="8717099" cy="3397200"/>
          </a:xfrm>
          <a:prstGeom prst="rect">
            <a:avLst/>
          </a:prstGeom>
        </p:spPr>
        <p:txBody>
          <a:bodyPr anchorCtr="0" anchor="t" bIns="91425" lIns="91425" rIns="91425" tIns="91425">
            <a:noAutofit/>
          </a:bodyPr>
          <a:lstStyle/>
          <a:p>
            <a:pPr indent="-228600" lvl="0" marL="457200" rtl="0">
              <a:spcBef>
                <a:spcPts val="0"/>
              </a:spcBef>
              <a:spcAft>
                <a:spcPts val="0"/>
              </a:spcAft>
              <a:buFont typeface="Georgia"/>
            </a:pPr>
            <a:r>
              <a:rPr lang="en">
                <a:latin typeface="Georgia"/>
                <a:ea typeface="Georgia"/>
                <a:cs typeface="Georgia"/>
                <a:sym typeface="Georgia"/>
              </a:rPr>
              <a:t>HS 104 Salud Carnivale </a:t>
            </a:r>
          </a:p>
          <a:p>
            <a:pPr indent="-228600" lvl="1" marL="914400" rtl="0">
              <a:spcBef>
                <a:spcPts val="0"/>
              </a:spcBef>
              <a:spcAft>
                <a:spcPts val="0"/>
              </a:spcAft>
              <a:buSzPct val="100000"/>
              <a:buFont typeface="Georgia"/>
            </a:pPr>
            <a:r>
              <a:rPr lang="en" sz="1800">
                <a:latin typeface="Georgia"/>
                <a:ea typeface="Georgia"/>
                <a:cs typeface="Georgia"/>
                <a:sym typeface="Georgia"/>
              </a:rPr>
              <a:t>Thursday, October 8</a:t>
            </a:r>
          </a:p>
          <a:p>
            <a:pPr indent="-228600" lvl="1" marL="914400" rtl="0">
              <a:spcBef>
                <a:spcPts val="0"/>
              </a:spcBef>
              <a:spcAft>
                <a:spcPts val="0"/>
              </a:spcAft>
              <a:buSzPct val="100000"/>
              <a:buFont typeface="Georgia"/>
            </a:pPr>
            <a:r>
              <a:rPr lang="en" sz="1800">
                <a:latin typeface="Georgia"/>
                <a:ea typeface="Georgia"/>
                <a:cs typeface="Georgia"/>
                <a:sym typeface="Georgia"/>
              </a:rPr>
              <a:t>8:00 am- 6:00 pm</a:t>
            </a:r>
          </a:p>
          <a:p>
            <a:pPr indent="-228600" lvl="0" marL="457200" rtl="0">
              <a:spcBef>
                <a:spcPts val="0"/>
              </a:spcBef>
              <a:buFont typeface="Georgia"/>
            </a:pPr>
            <a:r>
              <a:rPr lang="en">
                <a:latin typeface="Georgia"/>
                <a:ea typeface="Georgia"/>
                <a:cs typeface="Georgia"/>
                <a:sym typeface="Georgia"/>
              </a:rPr>
              <a:t>Aga Khan Foundation Walk|Run - Silicon Valley</a:t>
            </a:r>
          </a:p>
          <a:p>
            <a:pPr indent="-228600" lvl="1" marL="914400" rtl="0">
              <a:spcBef>
                <a:spcPts val="0"/>
              </a:spcBef>
              <a:buSzPct val="100000"/>
              <a:buFont typeface="Georgia"/>
            </a:pPr>
            <a:r>
              <a:rPr lang="en" sz="1800">
                <a:latin typeface="Georgia"/>
                <a:ea typeface="Georgia"/>
                <a:cs typeface="Georgia"/>
                <a:sym typeface="Georgia"/>
              </a:rPr>
              <a:t>Sunday, October 11</a:t>
            </a:r>
          </a:p>
          <a:p>
            <a:pPr indent="-228600" lvl="1" marL="914400" rtl="0">
              <a:spcBef>
                <a:spcPts val="0"/>
              </a:spcBef>
              <a:buSzPct val="100000"/>
              <a:buFont typeface="Georgia"/>
            </a:pPr>
            <a:r>
              <a:rPr lang="en" sz="1800">
                <a:latin typeface="Georgia"/>
                <a:ea typeface="Georgia"/>
                <a:cs typeface="Georgia"/>
                <a:sym typeface="Georgia"/>
              </a:rPr>
              <a:t>Sunnyvale Bayland’s Park</a:t>
            </a:r>
          </a:p>
          <a:p>
            <a:pPr indent="-228600" lvl="1" marL="914400" rtl="0">
              <a:spcBef>
                <a:spcPts val="0"/>
              </a:spcBef>
              <a:buSzPct val="100000"/>
              <a:buFont typeface="Georgia"/>
            </a:pPr>
            <a:r>
              <a:rPr lang="en" sz="1800">
                <a:latin typeface="Georgia"/>
                <a:ea typeface="Georgia"/>
                <a:cs typeface="Georgia"/>
                <a:sym typeface="Georgia"/>
              </a:rPr>
              <a:t>Family Friendly Activities</a:t>
            </a:r>
          </a:p>
          <a:p>
            <a:pPr indent="-228600" lvl="1" marL="914400" rtl="0">
              <a:spcBef>
                <a:spcPts val="0"/>
              </a:spcBef>
              <a:buSzPct val="100000"/>
              <a:buFont typeface="Georgia"/>
            </a:pPr>
            <a:r>
              <a:rPr lang="en" sz="1800">
                <a:latin typeface="Georgia"/>
                <a:ea typeface="Georgia"/>
                <a:cs typeface="Georgia"/>
                <a:sym typeface="Georgia"/>
              </a:rPr>
              <a:t>See flyer for more details.</a:t>
            </a:r>
          </a:p>
          <a:p>
            <a:pPr indent="-228600" lvl="1" marL="914400" rtl="0">
              <a:spcBef>
                <a:spcPts val="0"/>
              </a:spcBef>
              <a:buSzPct val="100000"/>
              <a:buFont typeface="Georgia"/>
            </a:pPr>
            <a:r>
              <a:rPr lang="en" sz="1800">
                <a:latin typeface="Georgia"/>
                <a:ea typeface="Georgia"/>
                <a:cs typeface="Georgia"/>
                <a:sym typeface="Georgia"/>
              </a:rPr>
              <a:t>Contact: Shazia Salim</a:t>
            </a:r>
          </a:p>
          <a:p>
            <a:pPr indent="-228600" lvl="2" marL="1371600">
              <a:spcBef>
                <a:spcPts val="0"/>
              </a:spcBef>
              <a:buFont typeface="Georgia"/>
            </a:pPr>
            <a:r>
              <a:rPr lang="en">
                <a:latin typeface="Georgia"/>
                <a:ea typeface="Georgia"/>
                <a:cs typeface="Georgia"/>
                <a:sym typeface="Georgia"/>
              </a:rPr>
              <a:t>shazia2292@yahoo.com</a:t>
            </a:r>
          </a:p>
        </p:txBody>
      </p:sp>
      <p:sp>
        <p:nvSpPr>
          <p:cNvPr id="160" name="Shape 160"/>
          <p:cNvSpPr txBox="1"/>
          <p:nvPr>
            <p:ph type="title"/>
          </p:nvPr>
        </p:nvSpPr>
        <p:spPr>
          <a:xfrm>
            <a:off x="311700" y="273700"/>
            <a:ext cx="4970999" cy="613200"/>
          </a:xfrm>
          <a:prstGeom prst="rect">
            <a:avLst/>
          </a:prstGeom>
          <a:solidFill>
            <a:schemeClr val="accent4"/>
          </a:solidFill>
        </p:spPr>
        <p:txBody>
          <a:bodyPr anchorCtr="0" anchor="t" bIns="91425" lIns="91425" rIns="91425" tIns="91425">
            <a:noAutofit/>
          </a:bodyPr>
          <a:lstStyle/>
          <a:p>
            <a:pPr indent="0" lvl="0" marL="0" rtl="0" algn="ctr">
              <a:spcBef>
                <a:spcPts val="0"/>
              </a:spcBef>
              <a:buNone/>
            </a:pPr>
            <a:r>
              <a:rPr b="1" lang="en" sz="3600">
                <a:solidFill>
                  <a:srgbClr val="FFFFFF"/>
                </a:solidFill>
                <a:latin typeface="Georgia"/>
                <a:ea typeface="Georgia"/>
                <a:cs typeface="Georgia"/>
                <a:sym typeface="Georgia"/>
              </a:rPr>
              <a:t>October Events</a:t>
            </a:r>
          </a:p>
        </p:txBody>
      </p:sp>
      <p:pic>
        <p:nvPicPr>
          <p:cNvPr id="161" name="Shape 161"/>
          <p:cNvPicPr preferRelativeResize="0"/>
          <p:nvPr/>
        </p:nvPicPr>
        <p:blipFill>
          <a:blip r:embed="rId3">
            <a:alphaModFix/>
          </a:blip>
          <a:stretch>
            <a:fillRect/>
          </a:stretch>
        </p:blipFill>
        <p:spPr>
          <a:xfrm>
            <a:off x="5664287" y="59850"/>
            <a:ext cx="3381375" cy="49339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2135650" y="273700"/>
            <a:ext cx="4970999" cy="613200"/>
          </a:xfrm>
          <a:prstGeom prst="rect">
            <a:avLst/>
          </a:prstGeom>
          <a:solidFill>
            <a:schemeClr val="accent4"/>
          </a:solidFill>
        </p:spPr>
        <p:txBody>
          <a:bodyPr anchorCtr="0" anchor="t" bIns="91425" lIns="91425" rIns="91425" tIns="91425">
            <a:noAutofit/>
          </a:bodyPr>
          <a:lstStyle/>
          <a:p>
            <a:pPr indent="0" lvl="0" marL="0" rtl="0" algn="ctr">
              <a:spcBef>
                <a:spcPts val="0"/>
              </a:spcBef>
              <a:buNone/>
            </a:pPr>
            <a:r>
              <a:rPr b="1" lang="en" sz="3600">
                <a:solidFill>
                  <a:srgbClr val="FFFFFF"/>
                </a:solidFill>
                <a:latin typeface="Georgia"/>
                <a:ea typeface="Georgia"/>
                <a:cs typeface="Georgia"/>
                <a:sym typeface="Georgia"/>
              </a:rPr>
              <a:t>October Events</a:t>
            </a:r>
          </a:p>
        </p:txBody>
      </p:sp>
      <p:sp>
        <p:nvSpPr>
          <p:cNvPr id="167" name="Shape 167"/>
          <p:cNvSpPr txBox="1"/>
          <p:nvPr/>
        </p:nvSpPr>
        <p:spPr>
          <a:xfrm>
            <a:off x="207125" y="943550"/>
            <a:ext cx="8937000" cy="4092900"/>
          </a:xfrm>
          <a:prstGeom prst="rect">
            <a:avLst/>
          </a:prstGeom>
          <a:noFill/>
          <a:ln>
            <a:noFill/>
          </a:ln>
        </p:spPr>
        <p:txBody>
          <a:bodyPr anchorCtr="0" anchor="ctr" bIns="91425" lIns="91425" rIns="91425" tIns="91425">
            <a:noAutofit/>
          </a:bodyPr>
          <a:lstStyle/>
          <a:p>
            <a:pPr indent="-342900" lvl="0" marL="457200" rtl="0">
              <a:lnSpc>
                <a:spcPct val="115000"/>
              </a:lnSpc>
              <a:spcBef>
                <a:spcPts val="0"/>
              </a:spcBef>
              <a:buClr>
                <a:schemeClr val="dk1"/>
              </a:buClr>
              <a:buSzPct val="100000"/>
              <a:buFont typeface="Georgia"/>
              <a:buChar char="●"/>
            </a:pPr>
            <a:r>
              <a:rPr lang="en" sz="1800">
                <a:solidFill>
                  <a:schemeClr val="dk1"/>
                </a:solidFill>
                <a:latin typeface="Georgia"/>
                <a:ea typeface="Georgia"/>
                <a:cs typeface="Georgia"/>
                <a:sym typeface="Georgia"/>
              </a:rPr>
              <a:t>The Leukemia &amp; Lymphoma Society Light The Night Walk</a:t>
            </a:r>
          </a:p>
          <a:p>
            <a:pPr indent="-342900" lvl="1" marL="914400" rtl="0">
              <a:lnSpc>
                <a:spcPct val="115000"/>
              </a:lnSpc>
              <a:spcBef>
                <a:spcPts val="0"/>
              </a:spcBef>
              <a:buClr>
                <a:schemeClr val="dk1"/>
              </a:buClr>
              <a:buSzPct val="100000"/>
              <a:buFont typeface="Georgia"/>
              <a:buChar char="○"/>
            </a:pPr>
            <a:r>
              <a:rPr lang="en" sz="1800">
                <a:solidFill>
                  <a:schemeClr val="dk1"/>
                </a:solidFill>
                <a:latin typeface="Georgia"/>
                <a:ea typeface="Georgia"/>
                <a:cs typeface="Georgia"/>
                <a:sym typeface="Georgia"/>
              </a:rPr>
              <a:t>Sat, Oct 24; 12:00pm - 10:00pm</a:t>
            </a:r>
          </a:p>
          <a:p>
            <a:pPr indent="-342900" lvl="1" marL="914400" rtl="0">
              <a:lnSpc>
                <a:spcPct val="115000"/>
              </a:lnSpc>
              <a:spcBef>
                <a:spcPts val="0"/>
              </a:spcBef>
              <a:buClr>
                <a:schemeClr val="dk1"/>
              </a:buClr>
              <a:buSzPct val="100000"/>
              <a:buFont typeface="Georgia"/>
              <a:buChar char="○"/>
            </a:pPr>
            <a:r>
              <a:rPr lang="en" sz="1800">
                <a:solidFill>
                  <a:schemeClr val="dk1"/>
                </a:solidFill>
                <a:latin typeface="Georgia"/>
                <a:ea typeface="Georgia"/>
                <a:cs typeface="Georgia"/>
                <a:sym typeface="Georgia"/>
              </a:rPr>
              <a:t>Discovery Meadow, 1880 Woz Way, San Jose, CA 95110</a:t>
            </a:r>
          </a:p>
          <a:p>
            <a:pPr indent="-342900" lvl="1" marL="914400" rtl="0">
              <a:lnSpc>
                <a:spcPct val="115000"/>
              </a:lnSpc>
              <a:spcBef>
                <a:spcPts val="0"/>
              </a:spcBef>
              <a:buClr>
                <a:schemeClr val="dk1"/>
              </a:buClr>
              <a:buSzPct val="100000"/>
              <a:buFont typeface="Georgia"/>
              <a:buChar char="○"/>
            </a:pPr>
            <a:r>
              <a:rPr lang="en" sz="1800">
                <a:solidFill>
                  <a:schemeClr val="dk1"/>
                </a:solidFill>
                <a:latin typeface="Georgia"/>
                <a:ea typeface="Georgia"/>
                <a:cs typeface="Georgia"/>
                <a:sym typeface="Georgia"/>
              </a:rPr>
              <a:t>Register online: </a:t>
            </a:r>
            <a:r>
              <a:rPr lang="en" sz="1800" u="sng">
                <a:solidFill>
                  <a:schemeClr val="hlink"/>
                </a:solidFill>
                <a:latin typeface="Georgia"/>
                <a:ea typeface="Georgia"/>
                <a:cs typeface="Georgia"/>
                <a:sym typeface="Georgia"/>
                <a:hlinkClick r:id="rId3"/>
              </a:rPr>
              <a:t>http://www.lightthenight.org</a:t>
            </a:r>
            <a:r>
              <a:rPr lang="en" sz="1800">
                <a:solidFill>
                  <a:schemeClr val="dk1"/>
                </a:solidFill>
                <a:latin typeface="Georgia"/>
                <a:ea typeface="Georgia"/>
                <a:cs typeface="Georgia"/>
                <a:sym typeface="Georgia"/>
              </a:rPr>
              <a:t> </a:t>
            </a:r>
          </a:p>
          <a:p>
            <a:pPr indent="-342900" lvl="0" marL="457200" rtl="0">
              <a:lnSpc>
                <a:spcPct val="115000"/>
              </a:lnSpc>
              <a:spcBef>
                <a:spcPts val="0"/>
              </a:spcBef>
              <a:buClr>
                <a:schemeClr val="dk1"/>
              </a:buClr>
              <a:buSzPct val="100000"/>
              <a:buFont typeface="Georgia"/>
              <a:buChar char="●"/>
            </a:pPr>
            <a:r>
              <a:rPr lang="en" sz="1800">
                <a:solidFill>
                  <a:schemeClr val="dk1"/>
                </a:solidFill>
                <a:latin typeface="Georgia"/>
                <a:ea typeface="Georgia"/>
                <a:cs typeface="Georgia"/>
                <a:sym typeface="Georgia"/>
              </a:rPr>
              <a:t>American Cancer Society</a:t>
            </a:r>
          </a:p>
          <a:p>
            <a:pPr indent="-342900" lvl="1" marL="914400" rtl="0">
              <a:lnSpc>
                <a:spcPct val="115000"/>
              </a:lnSpc>
              <a:spcBef>
                <a:spcPts val="0"/>
              </a:spcBef>
              <a:buClr>
                <a:schemeClr val="dk1"/>
              </a:buClr>
              <a:buSzPct val="100000"/>
              <a:buFont typeface="Georgia"/>
              <a:buChar char="○"/>
            </a:pPr>
            <a:r>
              <a:rPr lang="en" sz="1800">
                <a:solidFill>
                  <a:schemeClr val="dk1"/>
                </a:solidFill>
                <a:latin typeface="Georgia"/>
                <a:ea typeface="Georgia"/>
                <a:cs typeface="Georgia"/>
                <a:sym typeface="Georgia"/>
              </a:rPr>
              <a:t>Help set up for Strides Walk</a:t>
            </a:r>
          </a:p>
          <a:p>
            <a:pPr indent="-342900" lvl="1" marL="914400" rtl="0">
              <a:lnSpc>
                <a:spcPct val="115000"/>
              </a:lnSpc>
              <a:spcBef>
                <a:spcPts val="0"/>
              </a:spcBef>
              <a:buClr>
                <a:schemeClr val="dk1"/>
              </a:buClr>
              <a:buSzPct val="100000"/>
              <a:buFont typeface="Georgia"/>
              <a:buChar char="○"/>
            </a:pPr>
            <a:r>
              <a:rPr lang="en" sz="1800">
                <a:solidFill>
                  <a:schemeClr val="dk1"/>
                </a:solidFill>
                <a:latin typeface="Georgia"/>
                <a:ea typeface="Georgia"/>
                <a:cs typeface="Georgia"/>
                <a:sym typeface="Georgia"/>
              </a:rPr>
              <a:t>Fri, Oct 30; 10:00am - 4:00pm </a:t>
            </a:r>
          </a:p>
          <a:p>
            <a:pPr indent="-342900" lvl="1" marL="914400" rtl="0">
              <a:lnSpc>
                <a:spcPct val="115000"/>
              </a:lnSpc>
              <a:spcBef>
                <a:spcPts val="0"/>
              </a:spcBef>
              <a:buClr>
                <a:schemeClr val="dk1"/>
              </a:buClr>
              <a:buSzPct val="100000"/>
              <a:buFont typeface="Georgia"/>
              <a:buChar char="○"/>
            </a:pPr>
            <a:r>
              <a:rPr lang="en" sz="1800">
                <a:solidFill>
                  <a:schemeClr val="dk1"/>
                </a:solidFill>
                <a:latin typeface="Georgia"/>
                <a:ea typeface="Georgia"/>
                <a:cs typeface="Georgia"/>
                <a:sym typeface="Georgia"/>
              </a:rPr>
              <a:t>325 W. St John Street, Arena Green and Guadalupe River Trail, San Jose, CA 95110</a:t>
            </a:r>
          </a:p>
          <a:p>
            <a:pPr indent="-342900" lvl="1" marL="914400" rtl="0">
              <a:lnSpc>
                <a:spcPct val="115000"/>
              </a:lnSpc>
              <a:spcBef>
                <a:spcPts val="0"/>
              </a:spcBef>
              <a:buClr>
                <a:schemeClr val="dk1"/>
              </a:buClr>
              <a:buSzPct val="100000"/>
              <a:buFont typeface="Georgia"/>
              <a:buChar char="○"/>
            </a:pPr>
            <a:r>
              <a:rPr lang="en" sz="1800">
                <a:solidFill>
                  <a:schemeClr val="dk1"/>
                </a:solidFill>
                <a:latin typeface="Georgia"/>
                <a:ea typeface="Georgia"/>
                <a:cs typeface="Georgia"/>
                <a:sym typeface="Georgia"/>
              </a:rPr>
              <a:t>Register online: </a:t>
            </a:r>
            <a:r>
              <a:rPr lang="en" sz="1800" u="sng">
                <a:solidFill>
                  <a:schemeClr val="hlink"/>
                </a:solidFill>
                <a:latin typeface="Georgia"/>
                <a:ea typeface="Georgia"/>
                <a:cs typeface="Georgia"/>
                <a:sym typeface="Georgia"/>
                <a:hlinkClick r:id="rId4"/>
              </a:rPr>
              <a:t>http://main.acsevents.org/site/TR/MakingStridesAgainstBreastCancer/MSABCCY15CA?pg=entry&amp;fr_id=69970</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599" cy="613200"/>
          </a:xfrm>
          <a:prstGeom prst="rect">
            <a:avLst/>
          </a:prstGeom>
        </p:spPr>
        <p:txBody>
          <a:bodyPr anchorCtr="0" anchor="t" bIns="91425" lIns="91425" rIns="91425" tIns="91425">
            <a:noAutofit/>
          </a:bodyPr>
          <a:lstStyle/>
          <a:p>
            <a:pPr lvl="0" rtl="0" algn="l">
              <a:spcBef>
                <a:spcPts val="0"/>
              </a:spcBef>
              <a:buNone/>
            </a:pPr>
            <a:r>
              <a:rPr b="1" lang="en" sz="3600">
                <a:solidFill>
                  <a:schemeClr val="lt1"/>
                </a:solidFill>
                <a:latin typeface="Georgia"/>
                <a:ea typeface="Georgia"/>
                <a:cs typeface="Georgia"/>
                <a:sym typeface="Georgia"/>
              </a:rPr>
              <a:t> </a:t>
            </a:r>
          </a:p>
        </p:txBody>
      </p:sp>
      <p:sp>
        <p:nvSpPr>
          <p:cNvPr id="173" name="Shape 173"/>
          <p:cNvSpPr txBox="1"/>
          <p:nvPr>
            <p:ph idx="1" type="body"/>
          </p:nvPr>
        </p:nvSpPr>
        <p:spPr>
          <a:xfrm>
            <a:off x="311700" y="1171600"/>
            <a:ext cx="4273199" cy="3397200"/>
          </a:xfrm>
          <a:prstGeom prst="rect">
            <a:avLst/>
          </a:prstGeom>
        </p:spPr>
        <p:txBody>
          <a:bodyPr anchorCtr="0" anchor="t" bIns="91425" lIns="91425" rIns="91425" tIns="91425">
            <a:noAutofit/>
          </a:bodyPr>
          <a:lstStyle/>
          <a:p>
            <a:pPr indent="-228600" lvl="0" marL="457200" rtl="0">
              <a:spcBef>
                <a:spcPts val="0"/>
              </a:spcBef>
              <a:buSzPct val="100000"/>
              <a:buFont typeface="Georgia"/>
            </a:pPr>
            <a:r>
              <a:rPr lang="en" sz="1600">
                <a:latin typeface="Georgia"/>
                <a:ea typeface="Georgia"/>
                <a:cs typeface="Georgia"/>
                <a:sym typeface="Georgia"/>
              </a:rPr>
              <a:t>Love Every Body</a:t>
            </a:r>
          </a:p>
          <a:p>
            <a:pPr indent="-228600" lvl="1" marL="914400" rtl="0">
              <a:spcBef>
                <a:spcPts val="0"/>
              </a:spcBef>
              <a:buSzPct val="100000"/>
              <a:buFont typeface="Georgia"/>
            </a:pPr>
            <a:r>
              <a:rPr lang="en" sz="1600">
                <a:latin typeface="Georgia"/>
                <a:ea typeface="Georgia"/>
                <a:cs typeface="Georgia"/>
                <a:sym typeface="Georgia"/>
              </a:rPr>
              <a:t>Oct. 14 @ 12:30 PM - 1:30 PM</a:t>
            </a:r>
          </a:p>
          <a:p>
            <a:pPr indent="-228600" lvl="1" marL="914400" rtl="0">
              <a:spcBef>
                <a:spcPts val="0"/>
              </a:spcBef>
              <a:buSzPct val="100000"/>
              <a:buFont typeface="Georgia"/>
            </a:pPr>
            <a:r>
              <a:rPr lang="en" sz="1600">
                <a:latin typeface="Georgia"/>
                <a:ea typeface="Georgia"/>
                <a:cs typeface="Georgia"/>
                <a:sym typeface="Georgia"/>
              </a:rPr>
              <a:t>Student Wellness Center - Room: 122A</a:t>
            </a:r>
          </a:p>
          <a:p>
            <a:pPr indent="-228600" lvl="0" marL="457200" rtl="0">
              <a:spcBef>
                <a:spcPts val="0"/>
              </a:spcBef>
              <a:buSzPct val="100000"/>
              <a:buFont typeface="Georgia"/>
            </a:pPr>
            <a:r>
              <a:rPr lang="en" sz="1600">
                <a:latin typeface="Georgia"/>
                <a:ea typeface="Georgia"/>
                <a:cs typeface="Georgia"/>
                <a:sym typeface="Georgia"/>
              </a:rPr>
              <a:t>Healthy Relationships </a:t>
            </a:r>
          </a:p>
          <a:p>
            <a:pPr indent="-228600" lvl="1" marL="914400" rtl="0">
              <a:spcBef>
                <a:spcPts val="0"/>
              </a:spcBef>
              <a:buSzPct val="100000"/>
              <a:buFont typeface="Georgia"/>
            </a:pPr>
            <a:r>
              <a:rPr lang="en" sz="1600">
                <a:latin typeface="Georgia"/>
                <a:ea typeface="Georgia"/>
                <a:cs typeface="Georgia"/>
                <a:sym typeface="Georgia"/>
              </a:rPr>
              <a:t>Oct. 14 @ 1:30 PM - 2:30 PM</a:t>
            </a:r>
          </a:p>
          <a:p>
            <a:pPr indent="-228600" lvl="1" marL="914400" rtl="0">
              <a:spcBef>
                <a:spcPts val="0"/>
              </a:spcBef>
              <a:buSzPct val="100000"/>
              <a:buFont typeface="Georgia"/>
            </a:pPr>
            <a:r>
              <a:rPr lang="en" sz="1600">
                <a:latin typeface="Georgia"/>
                <a:ea typeface="Georgia"/>
                <a:cs typeface="Georgia"/>
                <a:sym typeface="Georgia"/>
              </a:rPr>
              <a:t>Student Wellness Center - Room: 122A</a:t>
            </a:r>
          </a:p>
          <a:p>
            <a:pPr indent="-228600" lvl="0" marL="457200" rtl="0">
              <a:spcBef>
                <a:spcPts val="0"/>
              </a:spcBef>
              <a:buSzPct val="100000"/>
              <a:buFont typeface="Georgia"/>
            </a:pPr>
            <a:r>
              <a:rPr lang="en" sz="1600">
                <a:latin typeface="Georgia"/>
                <a:ea typeface="Georgia"/>
                <a:cs typeface="Georgia"/>
                <a:sym typeface="Georgia"/>
              </a:rPr>
              <a:t>Reflecting Images </a:t>
            </a:r>
          </a:p>
          <a:p>
            <a:pPr indent="-228600" lvl="1" marL="914400" rtl="0">
              <a:spcBef>
                <a:spcPts val="0"/>
              </a:spcBef>
              <a:buSzPct val="100000"/>
              <a:buFont typeface="Georgia"/>
            </a:pPr>
            <a:r>
              <a:rPr lang="en" sz="1600">
                <a:latin typeface="Georgia"/>
                <a:ea typeface="Georgia"/>
                <a:cs typeface="Georgia"/>
                <a:sym typeface="Georgia"/>
              </a:rPr>
              <a:t>Oct. 15 @ 3:00 PM - 4:00 PM</a:t>
            </a:r>
          </a:p>
          <a:p>
            <a:pPr indent="-228600" lvl="1" marL="914400" rtl="0">
              <a:spcBef>
                <a:spcPts val="0"/>
              </a:spcBef>
              <a:buSzPct val="100000"/>
              <a:buFont typeface="Georgia"/>
            </a:pPr>
            <a:r>
              <a:rPr lang="en" sz="1600">
                <a:latin typeface="Georgia"/>
                <a:ea typeface="Georgia"/>
                <a:cs typeface="Georgia"/>
                <a:sym typeface="Georgia"/>
              </a:rPr>
              <a:t>Student Wellness Center - Room: 122A</a:t>
            </a:r>
          </a:p>
          <a:p>
            <a:pPr indent="0" lvl="0" marL="457200" rtl="0">
              <a:spcBef>
                <a:spcPts val="0"/>
              </a:spcBef>
              <a:buNone/>
            </a:pPr>
            <a:r>
              <a:t/>
            </a:r>
            <a:endParaRPr sz="1600">
              <a:latin typeface="Georgia"/>
              <a:ea typeface="Georgia"/>
              <a:cs typeface="Georgia"/>
              <a:sym typeface="Georgia"/>
            </a:endParaRPr>
          </a:p>
        </p:txBody>
      </p:sp>
      <p:sp>
        <p:nvSpPr>
          <p:cNvPr id="174" name="Shape 174"/>
          <p:cNvSpPr txBox="1"/>
          <p:nvPr>
            <p:ph idx="2" type="title"/>
          </p:nvPr>
        </p:nvSpPr>
        <p:spPr>
          <a:xfrm>
            <a:off x="2086500" y="372800"/>
            <a:ext cx="4970999" cy="613200"/>
          </a:xfrm>
          <a:prstGeom prst="rect">
            <a:avLst/>
          </a:prstGeom>
          <a:solidFill>
            <a:schemeClr val="accent4"/>
          </a:solidFill>
        </p:spPr>
        <p:txBody>
          <a:bodyPr anchorCtr="0" anchor="t" bIns="91425" lIns="91425" rIns="91425" tIns="91425">
            <a:noAutofit/>
          </a:bodyPr>
          <a:lstStyle/>
          <a:p>
            <a:pPr indent="0" lvl="0" marL="0" rtl="0" algn="ctr">
              <a:spcBef>
                <a:spcPts val="0"/>
              </a:spcBef>
              <a:buNone/>
            </a:pPr>
            <a:r>
              <a:rPr b="1" lang="en" sz="3600">
                <a:solidFill>
                  <a:srgbClr val="FFFFFF"/>
                </a:solidFill>
                <a:latin typeface="Georgia"/>
                <a:ea typeface="Georgia"/>
                <a:cs typeface="Georgia"/>
                <a:sym typeface="Georgia"/>
              </a:rPr>
              <a:t>October Events</a:t>
            </a:r>
          </a:p>
        </p:txBody>
      </p:sp>
      <p:sp>
        <p:nvSpPr>
          <p:cNvPr id="175" name="Shape 175"/>
          <p:cNvSpPr txBox="1"/>
          <p:nvPr/>
        </p:nvSpPr>
        <p:spPr>
          <a:xfrm>
            <a:off x="4367825" y="1171600"/>
            <a:ext cx="4069800" cy="3397200"/>
          </a:xfrm>
          <a:prstGeom prst="rect">
            <a:avLst/>
          </a:prstGeom>
          <a:noFill/>
          <a:ln>
            <a:noFill/>
          </a:ln>
        </p:spPr>
        <p:txBody>
          <a:bodyPr anchorCtr="0" anchor="t" bIns="91425" lIns="91425" rIns="91425" tIns="91425">
            <a:noAutofit/>
          </a:bodyPr>
          <a:lstStyle/>
          <a:p>
            <a:pPr indent="-330200" lvl="0" marL="457200" rtl="0">
              <a:spcBef>
                <a:spcPts val="0"/>
              </a:spcBef>
              <a:buSzPct val="100000"/>
              <a:buFont typeface="Georgia"/>
              <a:buChar char="●"/>
            </a:pPr>
            <a:r>
              <a:rPr lang="en" sz="1600">
                <a:latin typeface="Georgia"/>
                <a:ea typeface="Georgia"/>
                <a:cs typeface="Georgia"/>
                <a:sym typeface="Georgia"/>
              </a:rPr>
              <a:t>Body Talk </a:t>
            </a:r>
          </a:p>
          <a:p>
            <a:pPr indent="-330200" lvl="1" marL="914400" rtl="0">
              <a:spcBef>
                <a:spcPts val="0"/>
              </a:spcBef>
              <a:buSzPct val="100000"/>
              <a:buFont typeface="Georgia"/>
              <a:buChar char="○"/>
            </a:pPr>
            <a:r>
              <a:rPr lang="en" sz="1600">
                <a:latin typeface="Georgia"/>
                <a:ea typeface="Georgia"/>
                <a:cs typeface="Georgia"/>
                <a:sym typeface="Georgia"/>
              </a:rPr>
              <a:t>Oct. 15 @ 6:00 PM - 7:30 PM</a:t>
            </a:r>
          </a:p>
          <a:p>
            <a:pPr indent="-330200" lvl="1" marL="914400" rtl="0">
              <a:spcBef>
                <a:spcPts val="0"/>
              </a:spcBef>
              <a:buSzPct val="100000"/>
              <a:buFont typeface="Georgia"/>
              <a:buChar char="○"/>
            </a:pPr>
            <a:r>
              <a:rPr lang="en" sz="1600">
                <a:solidFill>
                  <a:schemeClr val="dk1"/>
                </a:solidFill>
                <a:latin typeface="Georgia"/>
                <a:ea typeface="Georgia"/>
                <a:cs typeface="Georgia"/>
                <a:sym typeface="Georgia"/>
              </a:rPr>
              <a:t>SWC Wellness Lounge 101</a:t>
            </a:r>
          </a:p>
          <a:p>
            <a:pPr indent="-330200" lvl="0" marL="457200" marR="0" rtl="0" algn="l">
              <a:lnSpc>
                <a:spcPct val="100000"/>
              </a:lnSpc>
              <a:spcBef>
                <a:spcPts val="0"/>
              </a:spcBef>
              <a:spcAft>
                <a:spcPts val="0"/>
              </a:spcAft>
              <a:buSzPct val="100000"/>
              <a:buFont typeface="Georgia"/>
              <a:buChar char="●"/>
            </a:pPr>
            <a:r>
              <a:rPr lang="en" sz="1600">
                <a:latin typeface="Georgia"/>
                <a:ea typeface="Georgia"/>
                <a:cs typeface="Georgia"/>
                <a:sym typeface="Georgia"/>
              </a:rPr>
              <a:t>Spartapalooza</a:t>
            </a:r>
          </a:p>
          <a:p>
            <a:pPr indent="-330200" lvl="1" marL="914400" marR="0" rtl="0" algn="l">
              <a:lnSpc>
                <a:spcPct val="100000"/>
              </a:lnSpc>
              <a:spcBef>
                <a:spcPts val="0"/>
              </a:spcBef>
              <a:spcAft>
                <a:spcPts val="0"/>
              </a:spcAft>
              <a:buSzPct val="100000"/>
              <a:buFont typeface="Georgia"/>
              <a:buChar char="○"/>
            </a:pPr>
            <a:r>
              <a:rPr lang="en" sz="1600">
                <a:latin typeface="Georgia"/>
                <a:ea typeface="Georgia"/>
                <a:cs typeface="Georgia"/>
                <a:sym typeface="Georgia"/>
              </a:rPr>
              <a:t>Oct. 8 @ 8:00 AM - 3:00 PM</a:t>
            </a:r>
          </a:p>
          <a:p>
            <a:pPr indent="-330200" lvl="1" marL="914400" marR="0" rtl="0" algn="l">
              <a:lnSpc>
                <a:spcPct val="100000"/>
              </a:lnSpc>
              <a:spcBef>
                <a:spcPts val="0"/>
              </a:spcBef>
              <a:spcAft>
                <a:spcPts val="0"/>
              </a:spcAft>
              <a:buSzPct val="100000"/>
              <a:buFont typeface="Georgia"/>
              <a:buChar char="○"/>
            </a:pPr>
            <a:r>
              <a:rPr lang="en" sz="1600">
                <a:latin typeface="Georgia"/>
                <a:ea typeface="Georgia"/>
                <a:cs typeface="Georgia"/>
                <a:sym typeface="Georgia"/>
              </a:rPr>
              <a:t>Student Union Ballroom </a:t>
            </a:r>
          </a:p>
          <a:p>
            <a:pPr indent="-330200" lvl="1" marL="914400" marR="0" rtl="0" algn="l">
              <a:lnSpc>
                <a:spcPct val="100000"/>
              </a:lnSpc>
              <a:spcBef>
                <a:spcPts val="0"/>
              </a:spcBef>
              <a:spcAft>
                <a:spcPts val="0"/>
              </a:spcAft>
              <a:buSzPct val="100000"/>
              <a:buFont typeface="Georgia"/>
              <a:buChar char="○"/>
            </a:pPr>
            <a:r>
              <a:rPr lang="en" sz="1600">
                <a:latin typeface="Georgia"/>
                <a:ea typeface="Georgia"/>
                <a:cs typeface="Georgia"/>
                <a:sym typeface="Georgia"/>
              </a:rPr>
              <a:t>Contact: Anna Ang</a:t>
            </a:r>
          </a:p>
          <a:p>
            <a:pPr indent="-304800" lvl="2" marL="1371600" marR="0" rtl="0" algn="l">
              <a:lnSpc>
                <a:spcPct val="100000"/>
              </a:lnSpc>
              <a:spcBef>
                <a:spcPts val="0"/>
              </a:spcBef>
              <a:spcAft>
                <a:spcPts val="0"/>
              </a:spcAft>
              <a:buSzPct val="100000"/>
              <a:buFont typeface="Georgia"/>
              <a:buChar char="■"/>
            </a:pPr>
            <a:r>
              <a:rPr lang="en" sz="1200">
                <a:latin typeface="Verdana"/>
                <a:ea typeface="Verdana"/>
                <a:cs typeface="Verdana"/>
                <a:sym typeface="Verdana"/>
              </a:rPr>
              <a:t>anna.ang@sjsu.edu</a:t>
            </a:r>
          </a:p>
          <a:p>
            <a:pPr marR="0" rtl="0" algn="l">
              <a:lnSpc>
                <a:spcPct val="100000"/>
              </a:lnSpc>
              <a:spcBef>
                <a:spcPts val="0"/>
              </a:spcBef>
              <a:spcAft>
                <a:spcPts val="0"/>
              </a:spcAft>
              <a:buNone/>
            </a:pPr>
            <a:r>
              <a:t/>
            </a:r>
            <a:endParaRPr sz="1600">
              <a:latin typeface="Georgia"/>
              <a:ea typeface="Georgia"/>
              <a:cs typeface="Georgia"/>
              <a:sym typeface="Georgia"/>
            </a:endParaRPr>
          </a:p>
          <a:p>
            <a:pPr marR="0" rtl="0" algn="l">
              <a:lnSpc>
                <a:spcPct val="100000"/>
              </a:lnSpc>
              <a:spcBef>
                <a:spcPts val="0"/>
              </a:spcBef>
              <a:spcAft>
                <a:spcPts val="0"/>
              </a:spcAft>
              <a:buNone/>
            </a:pPr>
            <a:r>
              <a:t/>
            </a:r>
            <a:endParaRPr sz="1600">
              <a:latin typeface="Georgia"/>
              <a:ea typeface="Georgia"/>
              <a:cs typeface="Georgia"/>
              <a:sym typeface="Georgia"/>
            </a:endParaRPr>
          </a:p>
          <a:p>
            <a:pPr marR="0" rtl="0" algn="l">
              <a:lnSpc>
                <a:spcPct val="100000"/>
              </a:lnSpc>
              <a:spcBef>
                <a:spcPts val="0"/>
              </a:spcBef>
              <a:spcAft>
                <a:spcPts val="0"/>
              </a:spcAft>
              <a:buNone/>
            </a:pPr>
            <a:r>
              <a:t/>
            </a:r>
            <a:endParaRPr sz="1600">
              <a:latin typeface="Georgia"/>
              <a:ea typeface="Georgia"/>
              <a:cs typeface="Georgia"/>
              <a:sym typeface="Georgia"/>
            </a:endParaRPr>
          </a:p>
          <a:p>
            <a:pPr marR="0" rtl="0" algn="l">
              <a:lnSpc>
                <a:spcPct val="100000"/>
              </a:lnSpc>
              <a:spcBef>
                <a:spcPts val="0"/>
              </a:spcBef>
              <a:spcAft>
                <a:spcPts val="0"/>
              </a:spcAft>
              <a:buNone/>
            </a:pPr>
            <a:r>
              <a:t/>
            </a:r>
            <a:endParaRPr sz="1600">
              <a:latin typeface="Georgia"/>
              <a:ea typeface="Georgia"/>
              <a:cs typeface="Georgia"/>
              <a:sym typeface="Georgia"/>
            </a:endParaRPr>
          </a:p>
          <a:p>
            <a:pPr marR="0" rtl="0" algn="l">
              <a:lnSpc>
                <a:spcPct val="100000"/>
              </a:lnSpc>
              <a:spcBef>
                <a:spcPts val="0"/>
              </a:spcBef>
              <a:spcAft>
                <a:spcPts val="0"/>
              </a:spcAft>
              <a:buNone/>
            </a:pPr>
            <a:r>
              <a:t/>
            </a:r>
            <a:endParaRPr sz="1600">
              <a:latin typeface="Georgia"/>
              <a:ea typeface="Georgia"/>
              <a:cs typeface="Georgia"/>
              <a:sym typeface="Georgia"/>
            </a:endParaRPr>
          </a:p>
          <a:p>
            <a:pPr marR="0" rtl="0" algn="l">
              <a:lnSpc>
                <a:spcPct val="100000"/>
              </a:lnSpc>
              <a:spcBef>
                <a:spcPts val="0"/>
              </a:spcBef>
              <a:spcAft>
                <a:spcPts val="0"/>
              </a:spcAft>
              <a:buNone/>
            </a:pPr>
            <a:r>
              <a:t/>
            </a:r>
            <a:endParaRPr sz="1600">
              <a:latin typeface="Georgia"/>
              <a:ea typeface="Georgia"/>
              <a:cs typeface="Georgia"/>
              <a:sym typeface="Georgia"/>
            </a:endParaRPr>
          </a:p>
          <a:p>
            <a:pPr marR="0" rtl="0" algn="l">
              <a:lnSpc>
                <a:spcPct val="100000"/>
              </a:lnSpc>
              <a:spcBef>
                <a:spcPts val="0"/>
              </a:spcBef>
              <a:spcAft>
                <a:spcPts val="0"/>
              </a:spcAft>
              <a:buNone/>
            </a:pPr>
            <a:r>
              <a:t/>
            </a:r>
            <a:endParaRPr sz="1600">
              <a:latin typeface="Georgia"/>
              <a:ea typeface="Georgia"/>
              <a:cs typeface="Georgia"/>
              <a:sym typeface="Georgia"/>
            </a:endParaRPr>
          </a:p>
          <a:p>
            <a:pPr indent="0" lvl="0" marL="457200">
              <a:spcBef>
                <a:spcPts val="0"/>
              </a:spcBef>
              <a:buNone/>
            </a:pPr>
            <a:r>
              <a:t/>
            </a:r>
            <a:endParaRPr sz="1600">
              <a:latin typeface="Georgia"/>
              <a:ea typeface="Georgia"/>
              <a:cs typeface="Georgia"/>
              <a:sym typeface="Georgia"/>
            </a:endParaRPr>
          </a:p>
        </p:txBody>
      </p:sp>
      <p:pic>
        <p:nvPicPr>
          <p:cNvPr id="176" name="Shape 176"/>
          <p:cNvPicPr preferRelativeResize="0"/>
          <p:nvPr/>
        </p:nvPicPr>
        <p:blipFill>
          <a:blip r:embed="rId3">
            <a:alphaModFix/>
          </a:blip>
          <a:stretch>
            <a:fillRect/>
          </a:stretch>
        </p:blipFill>
        <p:spPr>
          <a:xfrm>
            <a:off x="4800200" y="3236687"/>
            <a:ext cx="3036606" cy="1412375"/>
          </a:xfrm>
          <a:prstGeom prst="rect">
            <a:avLst/>
          </a:prstGeom>
          <a:noFill/>
          <a:ln>
            <a:noFill/>
          </a:ln>
        </p:spPr>
      </p:pic>
      <p:sp>
        <p:nvSpPr>
          <p:cNvPr id="177" name="Shape 177"/>
          <p:cNvSpPr txBox="1"/>
          <p:nvPr/>
        </p:nvSpPr>
        <p:spPr>
          <a:xfrm>
            <a:off x="4584900" y="4572875"/>
            <a:ext cx="3318899" cy="351300"/>
          </a:xfrm>
          <a:prstGeom prst="rect">
            <a:avLst/>
          </a:prstGeom>
          <a:noFill/>
          <a:ln>
            <a:noFill/>
          </a:ln>
        </p:spPr>
        <p:txBody>
          <a:bodyPr anchorCtr="0" anchor="t" bIns="91425" lIns="91425" rIns="91425" tIns="91425">
            <a:noAutofit/>
          </a:bodyPr>
          <a:lstStyle/>
          <a:p>
            <a:pPr indent="-330200" lvl="0" marL="457200" rtl="0">
              <a:spcBef>
                <a:spcPts val="0"/>
              </a:spcBef>
              <a:buClr>
                <a:schemeClr val="dk1"/>
              </a:buClr>
              <a:buSzPct val="100000"/>
              <a:buFont typeface="Georgia"/>
              <a:buChar char="●"/>
            </a:pPr>
            <a:r>
              <a:rPr lang="en" sz="1600">
                <a:solidFill>
                  <a:schemeClr val="dk1"/>
                </a:solidFill>
                <a:latin typeface="Georgia"/>
                <a:ea typeface="Georgia"/>
                <a:cs typeface="Georgia"/>
                <a:sym typeface="Georgia"/>
              </a:rPr>
              <a:t>http://www.sjsu.edu/events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2759650" y="259025"/>
            <a:ext cx="4575299" cy="613200"/>
          </a:xfrm>
          <a:prstGeom prst="rect">
            <a:avLst/>
          </a:prstGeom>
          <a:solidFill>
            <a:schemeClr val="accent4"/>
          </a:solidFill>
        </p:spPr>
        <p:txBody>
          <a:bodyPr anchorCtr="0" anchor="t" bIns="91425" lIns="91425" rIns="91425" tIns="91425">
            <a:noAutofit/>
          </a:bodyPr>
          <a:lstStyle/>
          <a:p>
            <a:pPr lvl="0" algn="ctr">
              <a:spcBef>
                <a:spcPts val="0"/>
              </a:spcBef>
              <a:buNone/>
            </a:pPr>
            <a:r>
              <a:rPr b="1" lang="en" sz="3600">
                <a:solidFill>
                  <a:srgbClr val="FFFFFF"/>
                </a:solidFill>
                <a:latin typeface="Georgia"/>
                <a:ea typeface="Georgia"/>
                <a:cs typeface="Georgia"/>
                <a:sym typeface="Georgia"/>
              </a:rPr>
              <a:t>HS2 Fees</a:t>
            </a:r>
          </a:p>
        </p:txBody>
      </p:sp>
      <p:sp>
        <p:nvSpPr>
          <p:cNvPr id="183" name="Shape 183"/>
          <p:cNvSpPr txBox="1"/>
          <p:nvPr>
            <p:ph idx="1" type="body"/>
          </p:nvPr>
        </p:nvSpPr>
        <p:spPr>
          <a:xfrm>
            <a:off x="2688100" y="1130275"/>
            <a:ext cx="5712000" cy="3397200"/>
          </a:xfrm>
          <a:prstGeom prst="rect">
            <a:avLst/>
          </a:prstGeom>
        </p:spPr>
        <p:txBody>
          <a:bodyPr anchorCtr="0" anchor="t" bIns="91425" lIns="91425" rIns="91425" tIns="91425">
            <a:noAutofit/>
          </a:bodyPr>
          <a:lstStyle/>
          <a:p>
            <a:pPr lvl="0" rtl="0">
              <a:spcBef>
                <a:spcPts val="0"/>
              </a:spcBef>
              <a:buNone/>
            </a:pPr>
            <a:r>
              <a:rPr b="1" lang="en" sz="2400">
                <a:latin typeface="Georgia"/>
                <a:ea typeface="Georgia"/>
                <a:cs typeface="Georgia"/>
                <a:sym typeface="Georgia"/>
              </a:rPr>
              <a:t>One-time membership fee of $80</a:t>
            </a:r>
          </a:p>
          <a:p>
            <a:pPr indent="-381000" lvl="0" marL="457200" rtl="0">
              <a:spcBef>
                <a:spcPts val="0"/>
              </a:spcBef>
              <a:buSzPct val="100000"/>
              <a:buFont typeface="Georgia"/>
              <a:buChar char="❏"/>
            </a:pPr>
            <a:r>
              <a:rPr lang="en" sz="2400">
                <a:latin typeface="Georgia"/>
                <a:ea typeface="Georgia"/>
                <a:cs typeface="Georgia"/>
                <a:sym typeface="Georgia"/>
              </a:rPr>
              <a:t>Why?</a:t>
            </a:r>
          </a:p>
          <a:p>
            <a:pPr indent="-381000" lvl="0" marL="457200" rtl="0">
              <a:spcBef>
                <a:spcPts val="0"/>
              </a:spcBef>
              <a:buSzPct val="100000"/>
              <a:buFont typeface="Georgia"/>
              <a:buChar char="❏"/>
            </a:pPr>
            <a:r>
              <a:rPr lang="en" sz="2400">
                <a:latin typeface="Georgia"/>
                <a:ea typeface="Georgia"/>
                <a:cs typeface="Georgia"/>
                <a:sym typeface="Georgia"/>
              </a:rPr>
              <a:t>Can be paid in installments, please talk to Trey about further information </a:t>
            </a:r>
            <a:r>
              <a:rPr lang="en" sz="2400">
                <a:solidFill>
                  <a:srgbClr val="0000FF"/>
                </a:solidFill>
                <a:latin typeface="Georgia"/>
                <a:ea typeface="Georgia"/>
                <a:cs typeface="Georgia"/>
                <a:sym typeface="Georgia"/>
              </a:rPr>
              <a:t>TreyNgo@gmail.com</a:t>
            </a:r>
          </a:p>
          <a:p>
            <a:pPr lvl="0">
              <a:spcBef>
                <a:spcPts val="0"/>
              </a:spcBef>
              <a:buNone/>
            </a:pPr>
            <a:r>
              <a:t/>
            </a:r>
            <a:endParaRPr sz="2400">
              <a:latin typeface="Georgia"/>
              <a:ea typeface="Georgia"/>
              <a:cs typeface="Georgia"/>
              <a:sym typeface="Georgia"/>
            </a:endParaRPr>
          </a:p>
        </p:txBody>
      </p:sp>
      <p:pic>
        <p:nvPicPr>
          <p:cNvPr id="184" name="Shape 184"/>
          <p:cNvPicPr preferRelativeResize="0"/>
          <p:nvPr/>
        </p:nvPicPr>
        <p:blipFill>
          <a:blip r:embed="rId3">
            <a:alphaModFix/>
          </a:blip>
          <a:stretch>
            <a:fillRect/>
          </a:stretch>
        </p:blipFill>
        <p:spPr>
          <a:xfrm>
            <a:off x="399900" y="155725"/>
            <a:ext cx="2087575" cy="2102174"/>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779850" y="272400"/>
            <a:ext cx="4575299" cy="613200"/>
          </a:xfrm>
          <a:prstGeom prst="rect">
            <a:avLst/>
          </a:prstGeom>
          <a:solidFill>
            <a:schemeClr val="accent4"/>
          </a:solidFill>
        </p:spPr>
        <p:txBody>
          <a:bodyPr anchorCtr="0" anchor="t" bIns="91425" lIns="91425" rIns="91425" tIns="91425">
            <a:noAutofit/>
          </a:bodyPr>
          <a:lstStyle/>
          <a:p>
            <a:pPr lvl="0" rtl="0" algn="ctr">
              <a:spcBef>
                <a:spcPts val="0"/>
              </a:spcBef>
              <a:buNone/>
            </a:pPr>
            <a:r>
              <a:rPr b="1" lang="en" sz="3600">
                <a:solidFill>
                  <a:srgbClr val="FFFFFF"/>
                </a:solidFill>
                <a:latin typeface="Georgia"/>
                <a:ea typeface="Georgia"/>
                <a:cs typeface="Georgia"/>
                <a:sym typeface="Georgia"/>
              </a:rPr>
              <a:t>HS2 Shirts</a:t>
            </a:r>
          </a:p>
        </p:txBody>
      </p:sp>
      <p:sp>
        <p:nvSpPr>
          <p:cNvPr id="190" name="Shape 190"/>
          <p:cNvSpPr txBox="1"/>
          <p:nvPr>
            <p:ph idx="1" type="body"/>
          </p:nvPr>
        </p:nvSpPr>
        <p:spPr>
          <a:xfrm>
            <a:off x="779850" y="1143675"/>
            <a:ext cx="5712000" cy="3397200"/>
          </a:xfrm>
          <a:prstGeom prst="rect">
            <a:avLst/>
          </a:prstGeom>
        </p:spPr>
        <p:txBody>
          <a:bodyPr anchorCtr="0" anchor="t" bIns="91425" lIns="91425" rIns="91425" tIns="91425">
            <a:noAutofit/>
          </a:bodyPr>
          <a:lstStyle/>
          <a:p>
            <a:pPr rtl="0">
              <a:spcBef>
                <a:spcPts val="0"/>
              </a:spcBef>
              <a:buNone/>
            </a:pPr>
            <a:r>
              <a:rPr b="1" lang="en" sz="2400">
                <a:latin typeface="Georgia"/>
                <a:ea typeface="Georgia"/>
                <a:cs typeface="Georgia"/>
                <a:sym typeface="Georgia"/>
              </a:rPr>
              <a:t>Show of hand for your shirt size:</a:t>
            </a:r>
          </a:p>
          <a:p>
            <a:pPr indent="-228600" lvl="0" marL="457200" rtl="0">
              <a:spcBef>
                <a:spcPts val="0"/>
              </a:spcBef>
              <a:buSzPct val="100000"/>
              <a:buFont typeface="Georgia"/>
            </a:pPr>
            <a:r>
              <a:rPr b="1" lang="en" sz="2500">
                <a:latin typeface="Georgia"/>
                <a:ea typeface="Georgia"/>
                <a:cs typeface="Georgia"/>
                <a:sym typeface="Georgia"/>
              </a:rPr>
              <a:t>Xsmall</a:t>
            </a:r>
          </a:p>
          <a:p>
            <a:pPr indent="-228600" lvl="0" marL="457200" rtl="0">
              <a:spcBef>
                <a:spcPts val="0"/>
              </a:spcBef>
              <a:buSzPct val="100000"/>
              <a:buFont typeface="Georgia"/>
            </a:pPr>
            <a:r>
              <a:rPr b="1" lang="en" sz="2500">
                <a:latin typeface="Georgia"/>
                <a:ea typeface="Georgia"/>
                <a:cs typeface="Georgia"/>
                <a:sym typeface="Georgia"/>
              </a:rPr>
              <a:t>Small</a:t>
            </a:r>
          </a:p>
          <a:p>
            <a:pPr indent="-228600" lvl="0" marL="457200" rtl="0">
              <a:spcBef>
                <a:spcPts val="0"/>
              </a:spcBef>
              <a:buSzPct val="100000"/>
              <a:buFont typeface="Georgia"/>
            </a:pPr>
            <a:r>
              <a:rPr b="1" lang="en" sz="2500">
                <a:latin typeface="Georgia"/>
                <a:ea typeface="Georgia"/>
                <a:cs typeface="Georgia"/>
                <a:sym typeface="Georgia"/>
              </a:rPr>
              <a:t>Medium</a:t>
            </a:r>
          </a:p>
          <a:p>
            <a:pPr indent="-228600" lvl="0" marL="457200" rtl="0">
              <a:spcBef>
                <a:spcPts val="0"/>
              </a:spcBef>
              <a:buSzPct val="100000"/>
              <a:buFont typeface="Georgia"/>
            </a:pPr>
            <a:r>
              <a:rPr b="1" lang="en" sz="2500">
                <a:latin typeface="Georgia"/>
                <a:ea typeface="Georgia"/>
                <a:cs typeface="Georgia"/>
                <a:sym typeface="Georgia"/>
              </a:rPr>
              <a:t>Large</a:t>
            </a:r>
          </a:p>
          <a:p>
            <a:pPr indent="-228600" lvl="0" marL="457200" rtl="0">
              <a:spcBef>
                <a:spcPts val="0"/>
              </a:spcBef>
              <a:buSzPct val="100000"/>
              <a:buFont typeface="Georgia"/>
            </a:pPr>
            <a:r>
              <a:rPr b="1" lang="en" sz="2500">
                <a:latin typeface="Georgia"/>
                <a:ea typeface="Georgia"/>
                <a:cs typeface="Georgia"/>
                <a:sym typeface="Georgia"/>
              </a:rPr>
              <a:t>Xlarge</a:t>
            </a:r>
          </a:p>
          <a:p>
            <a:pPr lvl="0" rtl="0">
              <a:spcBef>
                <a:spcPts val="0"/>
              </a:spcBef>
              <a:buNone/>
            </a:pPr>
            <a:r>
              <a:rPr lang="en">
                <a:latin typeface="Georgia"/>
                <a:ea typeface="Georgia"/>
                <a:cs typeface="Georgia"/>
                <a:sym typeface="Georgia"/>
              </a:rPr>
              <a:t>Note- $5 per shirt</a:t>
            </a:r>
          </a:p>
        </p:txBody>
      </p:sp>
      <p:pic>
        <p:nvPicPr>
          <p:cNvPr id="191" name="Shape 191"/>
          <p:cNvPicPr preferRelativeResize="0"/>
          <p:nvPr/>
        </p:nvPicPr>
        <p:blipFill>
          <a:blip r:embed="rId3">
            <a:alphaModFix/>
          </a:blip>
          <a:stretch>
            <a:fillRect/>
          </a:stretch>
        </p:blipFill>
        <p:spPr>
          <a:xfrm>
            <a:off x="3867550" y="1937134"/>
            <a:ext cx="2210700" cy="2115140"/>
          </a:xfrm>
          <a:prstGeom prst="rect">
            <a:avLst/>
          </a:prstGeom>
          <a:noFill/>
          <a:ln>
            <a:noFill/>
          </a:ln>
        </p:spPr>
      </p:pic>
      <p:pic>
        <p:nvPicPr>
          <p:cNvPr id="192" name="Shape 192"/>
          <p:cNvPicPr preferRelativeResize="0"/>
          <p:nvPr/>
        </p:nvPicPr>
        <p:blipFill>
          <a:blip r:embed="rId4">
            <a:alphaModFix/>
          </a:blip>
          <a:stretch>
            <a:fillRect/>
          </a:stretch>
        </p:blipFill>
        <p:spPr>
          <a:xfrm>
            <a:off x="6284807" y="1946400"/>
            <a:ext cx="2210691" cy="210587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779850" y="272400"/>
            <a:ext cx="4575299" cy="613200"/>
          </a:xfrm>
          <a:prstGeom prst="rect">
            <a:avLst/>
          </a:prstGeom>
          <a:solidFill>
            <a:schemeClr val="accent4"/>
          </a:solidFill>
        </p:spPr>
        <p:txBody>
          <a:bodyPr anchorCtr="0" anchor="ctr" bIns="91425" lIns="91425" rIns="91425" tIns="91425">
            <a:noAutofit/>
          </a:bodyPr>
          <a:lstStyle/>
          <a:p>
            <a:pPr lvl="0" rtl="0" algn="ctr">
              <a:spcBef>
                <a:spcPts val="0"/>
              </a:spcBef>
              <a:buNone/>
            </a:pPr>
            <a:r>
              <a:rPr b="1" lang="en" sz="3600">
                <a:solidFill>
                  <a:srgbClr val="FFFFFF"/>
                </a:solidFill>
                <a:latin typeface="Georgia"/>
                <a:ea typeface="Georgia"/>
                <a:cs typeface="Georgia"/>
                <a:sym typeface="Georgia"/>
              </a:rPr>
              <a:t>Fundraising </a:t>
            </a:r>
          </a:p>
        </p:txBody>
      </p:sp>
      <p:sp>
        <p:nvSpPr>
          <p:cNvPr id="198" name="Shape 198"/>
          <p:cNvSpPr txBox="1"/>
          <p:nvPr>
            <p:ph idx="1" type="body"/>
          </p:nvPr>
        </p:nvSpPr>
        <p:spPr>
          <a:xfrm>
            <a:off x="779850" y="1670950"/>
            <a:ext cx="4451999" cy="2712300"/>
          </a:xfrm>
          <a:prstGeom prst="rect">
            <a:avLst/>
          </a:prstGeom>
        </p:spPr>
        <p:txBody>
          <a:bodyPr anchorCtr="0" anchor="t" bIns="91425" lIns="91425" rIns="91425" tIns="91425">
            <a:noAutofit/>
          </a:bodyPr>
          <a:lstStyle/>
          <a:p>
            <a:pPr indent="-228600" lvl="0" marL="457200" rtl="0">
              <a:spcBef>
                <a:spcPts val="0"/>
              </a:spcBef>
              <a:buSzPct val="100000"/>
              <a:buFont typeface="Georgia"/>
            </a:pPr>
            <a:r>
              <a:rPr lang="en" sz="2400">
                <a:latin typeface="Georgia"/>
                <a:ea typeface="Georgia"/>
                <a:cs typeface="Georgia"/>
                <a:sym typeface="Georgia"/>
              </a:rPr>
              <a:t>Fundraising groups</a:t>
            </a:r>
          </a:p>
          <a:p>
            <a:pPr indent="-228600" lvl="0" marL="457200" rtl="0">
              <a:spcBef>
                <a:spcPts val="0"/>
              </a:spcBef>
              <a:buSzPct val="100000"/>
              <a:buFont typeface="Georgia"/>
            </a:pPr>
            <a:r>
              <a:rPr lang="en" sz="2400">
                <a:latin typeface="Georgia"/>
                <a:ea typeface="Georgia"/>
                <a:cs typeface="Georgia"/>
                <a:sym typeface="Georgia"/>
              </a:rPr>
              <a:t>Any recommendations or ideas? </a:t>
            </a:r>
          </a:p>
          <a:p>
            <a:pPr indent="-228600" lvl="1" marL="914400" rtl="0">
              <a:spcBef>
                <a:spcPts val="0"/>
              </a:spcBef>
              <a:buSzPct val="100000"/>
              <a:buFont typeface="Georgia"/>
            </a:pPr>
            <a:r>
              <a:rPr lang="en" sz="2000">
                <a:latin typeface="Georgia"/>
                <a:ea typeface="Georgia"/>
                <a:cs typeface="Georgia"/>
                <a:sym typeface="Georgia"/>
              </a:rPr>
              <a:t>Food sales</a:t>
            </a:r>
          </a:p>
          <a:p>
            <a:pPr indent="-228600" lvl="1" marL="914400" rtl="0">
              <a:spcBef>
                <a:spcPts val="0"/>
              </a:spcBef>
              <a:buSzPct val="100000"/>
              <a:buFont typeface="Georgia"/>
            </a:pPr>
            <a:r>
              <a:rPr lang="en" sz="2000">
                <a:latin typeface="Georgia"/>
                <a:ea typeface="Georgia"/>
                <a:cs typeface="Georgia"/>
                <a:sym typeface="Georgia"/>
              </a:rPr>
              <a:t>Restaurant fundraisers</a:t>
            </a:r>
          </a:p>
          <a:p>
            <a:pPr indent="-228600" lvl="1" marL="914400" rtl="0">
              <a:spcBef>
                <a:spcPts val="0"/>
              </a:spcBef>
              <a:buSzPct val="100000"/>
              <a:buFont typeface="Georgia"/>
            </a:pPr>
            <a:r>
              <a:rPr lang="en" sz="2000">
                <a:latin typeface="Georgia"/>
                <a:ea typeface="Georgia"/>
                <a:cs typeface="Georgia"/>
                <a:sym typeface="Georgia"/>
              </a:rPr>
              <a:t>Sport game raffles</a:t>
            </a:r>
          </a:p>
          <a:p>
            <a:pPr indent="0" lvl="0" marL="0" rtl="0">
              <a:spcBef>
                <a:spcPts val="0"/>
              </a:spcBef>
              <a:buNone/>
            </a:pPr>
            <a:r>
              <a:t/>
            </a:r>
            <a:endParaRPr sz="2600">
              <a:latin typeface="Georgia"/>
              <a:ea typeface="Georgia"/>
              <a:cs typeface="Georgia"/>
              <a:sym typeface="Georgia"/>
            </a:endParaRPr>
          </a:p>
          <a:p>
            <a:pPr indent="0" lvl="0" marL="0" rtl="0">
              <a:spcBef>
                <a:spcPts val="0"/>
              </a:spcBef>
              <a:buNone/>
            </a:pPr>
            <a:r>
              <a:t/>
            </a:r>
            <a:endParaRPr sz="2600">
              <a:latin typeface="Georgia"/>
              <a:ea typeface="Georgia"/>
              <a:cs typeface="Georgia"/>
              <a:sym typeface="Georgia"/>
            </a:endParaRPr>
          </a:p>
          <a:p>
            <a:pPr indent="0" lvl="0" marL="0" rtl="0">
              <a:spcBef>
                <a:spcPts val="0"/>
              </a:spcBef>
              <a:buNone/>
            </a:pPr>
            <a:r>
              <a:t/>
            </a:r>
            <a:endParaRPr sz="2600">
              <a:latin typeface="Georgia"/>
              <a:ea typeface="Georgia"/>
              <a:cs typeface="Georgia"/>
              <a:sym typeface="Georgia"/>
            </a:endParaRPr>
          </a:p>
          <a:p>
            <a:pPr indent="0" lvl="0" marL="0" rtl="0">
              <a:spcBef>
                <a:spcPts val="0"/>
              </a:spcBef>
              <a:buNone/>
            </a:pPr>
            <a:r>
              <a:t/>
            </a:r>
            <a:endParaRPr sz="2600">
              <a:latin typeface="Georgia"/>
              <a:ea typeface="Georgia"/>
              <a:cs typeface="Georgia"/>
              <a:sym typeface="Georgia"/>
            </a:endParaRPr>
          </a:p>
        </p:txBody>
      </p:sp>
      <p:pic>
        <p:nvPicPr>
          <p:cNvPr id="199" name="Shape 199"/>
          <p:cNvPicPr preferRelativeResize="0"/>
          <p:nvPr/>
        </p:nvPicPr>
        <p:blipFill>
          <a:blip r:embed="rId3">
            <a:alphaModFix/>
          </a:blip>
          <a:stretch>
            <a:fillRect/>
          </a:stretch>
        </p:blipFill>
        <p:spPr>
          <a:xfrm>
            <a:off x="5810350" y="1670937"/>
            <a:ext cx="2768950" cy="1847874"/>
          </a:xfrm>
          <a:prstGeom prst="rect">
            <a:avLst/>
          </a:prstGeom>
          <a:noFill/>
          <a:ln>
            <a:noFill/>
          </a:ln>
        </p:spPr>
      </p:pic>
      <p:sp>
        <p:nvSpPr>
          <p:cNvPr id="200" name="Shape 200"/>
          <p:cNvSpPr txBox="1"/>
          <p:nvPr/>
        </p:nvSpPr>
        <p:spPr>
          <a:xfrm>
            <a:off x="779850" y="1070225"/>
            <a:ext cx="5030400" cy="750899"/>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1"/>
              </a:buClr>
              <a:buSzPct val="36666"/>
              <a:buFont typeface="Arial"/>
              <a:buNone/>
            </a:pPr>
            <a:r>
              <a:rPr b="1" lang="en" sz="3000">
                <a:solidFill>
                  <a:srgbClr val="4A86E8"/>
                </a:solidFill>
                <a:latin typeface="Georgia"/>
                <a:ea typeface="Georgia"/>
                <a:cs typeface="Georgia"/>
                <a:sym typeface="Georgia"/>
              </a:rPr>
              <a:t>Fundraising Goal: $500</a:t>
            </a:r>
          </a:p>
          <a:p>
            <a:pPr>
              <a:spcBef>
                <a:spcPts val="0"/>
              </a:spcBef>
              <a:buNone/>
            </a:pPr>
            <a:r>
              <a:t/>
            </a:r>
            <a:endParaRPr/>
          </a:p>
        </p:txBody>
      </p:sp>
      <p:sp>
        <p:nvSpPr>
          <p:cNvPr id="201" name="Shape 201"/>
          <p:cNvSpPr txBox="1"/>
          <p:nvPr/>
        </p:nvSpPr>
        <p:spPr>
          <a:xfrm>
            <a:off x="779850" y="3967425"/>
            <a:ext cx="6677699" cy="485099"/>
          </a:xfrm>
          <a:prstGeom prst="rect">
            <a:avLst/>
          </a:prstGeom>
          <a:noFill/>
          <a:ln>
            <a:noFill/>
          </a:ln>
        </p:spPr>
        <p:txBody>
          <a:bodyPr anchorCtr="0" anchor="t" bIns="91425" lIns="91425" rIns="91425" tIns="91425">
            <a:noAutofit/>
          </a:bodyPr>
          <a:lstStyle/>
          <a:p>
            <a:pPr indent="-228600" lvl="0" marL="457200" rtl="0">
              <a:lnSpc>
                <a:spcPct val="115000"/>
              </a:lnSpc>
              <a:spcBef>
                <a:spcPts val="0"/>
              </a:spcBef>
              <a:spcAft>
                <a:spcPts val="1600"/>
              </a:spcAft>
              <a:buClr>
                <a:schemeClr val="dk1"/>
              </a:buClr>
              <a:buSzPct val="100000"/>
              <a:buFont typeface="Georgia"/>
            </a:pPr>
            <a:r>
              <a:rPr lang="en" sz="2400">
                <a:solidFill>
                  <a:schemeClr val="dk1"/>
                </a:solidFill>
                <a:latin typeface="Georgia"/>
                <a:ea typeface="Georgia"/>
                <a:cs typeface="Georgia"/>
                <a:sym typeface="Georgia"/>
              </a:rPr>
              <a:t>50% of proceeds will go to UNICEF to help Syrian Children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311700" y="445025"/>
            <a:ext cx="8520599" cy="613200"/>
          </a:xfrm>
          <a:prstGeom prst="rect">
            <a:avLst/>
          </a:prstGeom>
        </p:spPr>
        <p:txBody>
          <a:bodyPr anchorCtr="0" anchor="t" bIns="91425" lIns="91425" rIns="91425" tIns="91425">
            <a:noAutofit/>
          </a:bodyPr>
          <a:lstStyle/>
          <a:p>
            <a:pPr rtl="0" algn="ctr">
              <a:spcBef>
                <a:spcPts val="0"/>
              </a:spcBef>
              <a:buNone/>
            </a:pPr>
            <a:r>
              <a:rPr b="1" lang="en" sz="3600">
                <a:solidFill>
                  <a:srgbClr val="FFFFFF"/>
                </a:solidFill>
                <a:latin typeface="Georgia"/>
                <a:ea typeface="Georgia"/>
                <a:cs typeface="Georgia"/>
                <a:sym typeface="Georgia"/>
              </a:rPr>
              <a:t>Fundraising </a:t>
            </a:r>
          </a:p>
          <a:p>
            <a:pPr>
              <a:spcBef>
                <a:spcPts val="0"/>
              </a:spcBef>
              <a:buNone/>
            </a:pPr>
            <a:r>
              <a:t/>
            </a:r>
            <a:endParaRPr/>
          </a:p>
        </p:txBody>
      </p:sp>
      <p:sp>
        <p:nvSpPr>
          <p:cNvPr id="207" name="Shape 207"/>
          <p:cNvSpPr txBox="1"/>
          <p:nvPr>
            <p:ph idx="1" type="body"/>
          </p:nvPr>
        </p:nvSpPr>
        <p:spPr>
          <a:xfrm>
            <a:off x="311700" y="1171600"/>
            <a:ext cx="8520599" cy="3397200"/>
          </a:xfrm>
          <a:prstGeom prst="rect">
            <a:avLst/>
          </a:prstGeom>
        </p:spPr>
        <p:txBody>
          <a:bodyPr anchorCtr="0" anchor="t" bIns="91425" lIns="91425" rIns="91425" tIns="91425">
            <a:noAutofit/>
          </a:bodyPr>
          <a:lstStyle/>
          <a:p>
            <a:pPr rtl="0">
              <a:lnSpc>
                <a:spcPct val="100000"/>
              </a:lnSpc>
              <a:spcBef>
                <a:spcPts val="0"/>
              </a:spcBef>
              <a:buNone/>
            </a:pPr>
            <a:r>
              <a:rPr lang="en" sz="2200">
                <a:latin typeface="Georgia"/>
                <a:ea typeface="Georgia"/>
                <a:cs typeface="Georgia"/>
                <a:sym typeface="Georgia"/>
              </a:rPr>
              <a:t>Internship opportunity</a:t>
            </a:r>
          </a:p>
          <a:p>
            <a:pPr indent="-228600" lvl="0" marL="457200" rtl="0">
              <a:lnSpc>
                <a:spcPct val="100000"/>
              </a:lnSpc>
              <a:spcBef>
                <a:spcPts val="0"/>
              </a:spcBef>
              <a:buSzPct val="100000"/>
              <a:buFont typeface="Georgia"/>
            </a:pPr>
            <a:r>
              <a:rPr lang="en" sz="2200">
                <a:latin typeface="Georgia"/>
                <a:ea typeface="Georgia"/>
                <a:cs typeface="Georgia"/>
                <a:sym typeface="Georgia"/>
              </a:rPr>
              <a:t>graduated HS2 member, Anne Marie</a:t>
            </a:r>
          </a:p>
          <a:p>
            <a:pPr indent="-228600" lvl="0" marL="457200" rtl="0">
              <a:lnSpc>
                <a:spcPct val="100000"/>
              </a:lnSpc>
              <a:spcBef>
                <a:spcPts val="0"/>
              </a:spcBef>
              <a:buSzPct val="100000"/>
              <a:buFont typeface="Georgia"/>
            </a:pPr>
            <a:r>
              <a:rPr lang="en" sz="2200">
                <a:latin typeface="Georgia"/>
                <a:ea typeface="Georgia"/>
                <a:cs typeface="Georgia"/>
                <a:sym typeface="Georgia"/>
              </a:rPr>
              <a:t>Santa Clara County Adult Custody Health Services</a:t>
            </a:r>
          </a:p>
          <a:p>
            <a:pPr indent="-228600" lvl="0" marL="457200" rtl="0">
              <a:lnSpc>
                <a:spcPct val="100000"/>
              </a:lnSpc>
              <a:spcBef>
                <a:spcPts val="0"/>
              </a:spcBef>
              <a:buSzPct val="100000"/>
              <a:buFont typeface="Georgia"/>
            </a:pPr>
            <a:r>
              <a:rPr lang="en" sz="2200">
                <a:latin typeface="Georgia"/>
                <a:ea typeface="Georgia"/>
                <a:cs typeface="Georgia"/>
                <a:sym typeface="Georgia"/>
              </a:rPr>
              <a:t>student interns needed for fall and spring semesters, 10-20hrs/week, flexible schedule</a:t>
            </a:r>
          </a:p>
          <a:p>
            <a:pPr indent="-228600" lvl="0" marL="457200" rtl="0">
              <a:lnSpc>
                <a:spcPct val="100000"/>
              </a:lnSpc>
              <a:spcBef>
                <a:spcPts val="0"/>
              </a:spcBef>
              <a:buSzPct val="100000"/>
              <a:buFont typeface="Georgia"/>
            </a:pPr>
            <a:r>
              <a:rPr lang="en" sz="2200">
                <a:latin typeface="Georgia"/>
                <a:ea typeface="Georgia"/>
                <a:cs typeface="Georgia"/>
                <a:sym typeface="Georgia"/>
              </a:rPr>
              <a:t>anyone who is interested in healthcare administration, data analysis, EHRs, mental health, or correctional medicine</a:t>
            </a:r>
          </a:p>
          <a:p>
            <a:pPr indent="-228600" lvl="0" marL="457200" rtl="0">
              <a:lnSpc>
                <a:spcPct val="100000"/>
              </a:lnSpc>
              <a:spcBef>
                <a:spcPts val="0"/>
              </a:spcBef>
              <a:buSzPct val="100000"/>
              <a:buFont typeface="Georgia"/>
            </a:pPr>
            <a:r>
              <a:rPr lang="en" sz="2200">
                <a:latin typeface="Georgia"/>
                <a:ea typeface="Georgia"/>
                <a:cs typeface="Georgia"/>
                <a:sym typeface="Georgia"/>
              </a:rPr>
              <a:t>forward email to you if interested</a:t>
            </a:r>
          </a:p>
        </p:txBody>
      </p:sp>
      <p:sp>
        <p:nvSpPr>
          <p:cNvPr id="208" name="Shape 208"/>
          <p:cNvSpPr txBox="1"/>
          <p:nvPr>
            <p:ph idx="2" type="title"/>
          </p:nvPr>
        </p:nvSpPr>
        <p:spPr>
          <a:xfrm>
            <a:off x="2284350" y="445025"/>
            <a:ext cx="4575299" cy="613200"/>
          </a:xfrm>
          <a:prstGeom prst="rect">
            <a:avLst/>
          </a:prstGeom>
          <a:solidFill>
            <a:schemeClr val="accent4"/>
          </a:solidFill>
        </p:spPr>
        <p:txBody>
          <a:bodyPr anchorCtr="0" anchor="ctr" bIns="91425" lIns="91425" rIns="91425" tIns="91425">
            <a:noAutofit/>
          </a:bodyPr>
          <a:lstStyle/>
          <a:p>
            <a:pPr lvl="0" rtl="0" algn="ctr">
              <a:spcBef>
                <a:spcPts val="0"/>
              </a:spcBef>
              <a:buNone/>
            </a:pPr>
            <a:r>
              <a:rPr b="1" lang="en" sz="3600">
                <a:solidFill>
                  <a:srgbClr val="FFFFFF"/>
                </a:solidFill>
                <a:latin typeface="Georgia"/>
                <a:ea typeface="Georgia"/>
                <a:cs typeface="Georgia"/>
                <a:sym typeface="Georgia"/>
              </a:rPr>
              <a:t>Announcement</a:t>
            </a:r>
          </a:p>
        </p:txBody>
      </p:sp>
      <p:pic>
        <p:nvPicPr>
          <p:cNvPr id="209" name="Shape 209"/>
          <p:cNvPicPr preferRelativeResize="0"/>
          <p:nvPr/>
        </p:nvPicPr>
        <p:blipFill>
          <a:blip r:embed="rId3">
            <a:alphaModFix/>
          </a:blip>
          <a:stretch>
            <a:fillRect/>
          </a:stretch>
        </p:blipFill>
        <p:spPr>
          <a:xfrm>
            <a:off x="7235347" y="1058222"/>
            <a:ext cx="1713025" cy="17130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2666625" y="310725"/>
            <a:ext cx="3867000" cy="613200"/>
          </a:xfrm>
          <a:prstGeom prst="rect">
            <a:avLst/>
          </a:prstGeom>
          <a:solidFill>
            <a:schemeClr val="accent4"/>
          </a:solidFill>
        </p:spPr>
        <p:txBody>
          <a:bodyPr anchorCtr="0" anchor="t" bIns="91425" lIns="91425" rIns="91425" tIns="91425">
            <a:noAutofit/>
          </a:bodyPr>
          <a:lstStyle/>
          <a:p>
            <a:pPr algn="ctr">
              <a:spcBef>
                <a:spcPts val="0"/>
              </a:spcBef>
              <a:buNone/>
            </a:pPr>
            <a:r>
              <a:rPr b="1" lang="en" sz="3600">
                <a:solidFill>
                  <a:srgbClr val="FFFFFF"/>
                </a:solidFill>
                <a:latin typeface="Georgia"/>
                <a:ea typeface="Georgia"/>
                <a:cs typeface="Georgia"/>
                <a:sym typeface="Georgia"/>
              </a:rPr>
              <a:t>Contact Us</a:t>
            </a:r>
            <a:r>
              <a:rPr b="1" lang="en">
                <a:solidFill>
                  <a:srgbClr val="0C343D"/>
                </a:solidFill>
                <a:latin typeface="Georgia"/>
                <a:ea typeface="Georgia"/>
                <a:cs typeface="Georgia"/>
                <a:sym typeface="Georgia"/>
              </a:rPr>
              <a:t>	</a:t>
            </a:r>
          </a:p>
        </p:txBody>
      </p:sp>
      <p:sp>
        <p:nvSpPr>
          <p:cNvPr id="215" name="Shape 215"/>
          <p:cNvSpPr txBox="1"/>
          <p:nvPr>
            <p:ph idx="1" type="body"/>
          </p:nvPr>
        </p:nvSpPr>
        <p:spPr>
          <a:xfrm>
            <a:off x="515175" y="1281000"/>
            <a:ext cx="8439300" cy="3862500"/>
          </a:xfrm>
          <a:prstGeom prst="rect">
            <a:avLst/>
          </a:prstGeom>
        </p:spPr>
        <p:txBody>
          <a:bodyPr anchorCtr="0" anchor="t" bIns="91425" lIns="91425" rIns="91425" tIns="91425">
            <a:noAutofit/>
          </a:bodyPr>
          <a:lstStyle/>
          <a:p>
            <a:pPr rtl="0" algn="ctr">
              <a:spcBef>
                <a:spcPts val="0"/>
              </a:spcBef>
              <a:buNone/>
            </a:pPr>
            <a:r>
              <a:rPr b="1" lang="en" sz="2400">
                <a:solidFill>
                  <a:srgbClr val="000000"/>
                </a:solidFill>
                <a:latin typeface="Georgia"/>
                <a:ea typeface="Georgia"/>
                <a:cs typeface="Georgia"/>
                <a:sym typeface="Georgia"/>
                <a:hlinkClick r:id="rId3"/>
              </a:rPr>
              <a:t>healthsciencehonorsociety@gmail.com</a:t>
            </a:r>
          </a:p>
          <a:p>
            <a:pPr rtl="0" algn="ctr">
              <a:spcBef>
                <a:spcPts val="0"/>
              </a:spcBef>
              <a:buNone/>
            </a:pPr>
            <a:r>
              <a:rPr lang="en" sz="2400">
                <a:solidFill>
                  <a:srgbClr val="000000"/>
                </a:solidFill>
                <a:latin typeface="Georgia"/>
                <a:ea typeface="Georgia"/>
                <a:cs typeface="Georgia"/>
                <a:sym typeface="Georgia"/>
                <a:hlinkClick r:id="rId4"/>
              </a:rPr>
              <a:t>www.SJSUHS2.weebly.co</a:t>
            </a:r>
            <a:r>
              <a:rPr lang="en" sz="2400">
                <a:solidFill>
                  <a:srgbClr val="000000"/>
                </a:solidFill>
                <a:latin typeface="Georgia"/>
                <a:ea typeface="Georgia"/>
                <a:cs typeface="Georgia"/>
                <a:sym typeface="Georgia"/>
              </a:rPr>
              <a:t>m</a:t>
            </a:r>
          </a:p>
          <a:p>
            <a:pPr indent="457200" rtl="0" algn="ctr">
              <a:spcBef>
                <a:spcPts val="0"/>
              </a:spcBef>
              <a:buNone/>
            </a:pPr>
            <a:r>
              <a:rPr lang="en" sz="2400">
                <a:solidFill>
                  <a:srgbClr val="000000"/>
                </a:solidFill>
                <a:latin typeface="Georgia"/>
                <a:ea typeface="Georgia"/>
                <a:cs typeface="Georgia"/>
                <a:sym typeface="Georgia"/>
                <a:hlinkClick r:id="rId5"/>
              </a:rPr>
              <a:t>https://www.facebook.com/groups/252381281501540/</a:t>
            </a:r>
          </a:p>
          <a:p>
            <a:pPr rtl="0" algn="ctr">
              <a:spcBef>
                <a:spcPts val="0"/>
              </a:spcBef>
              <a:buNone/>
            </a:pPr>
            <a:r>
              <a:rPr lang="en" sz="2400">
                <a:solidFill>
                  <a:srgbClr val="000000"/>
                </a:solidFill>
                <a:latin typeface="Georgia"/>
                <a:ea typeface="Georgia"/>
                <a:cs typeface="Georgia"/>
                <a:sym typeface="Georgia"/>
              </a:rPr>
              <a:t>search for “Health Science Honor Society (HS2)</a:t>
            </a:r>
          </a:p>
          <a:p>
            <a:pPr rtl="0" algn="ctr">
              <a:spcBef>
                <a:spcPts val="0"/>
              </a:spcBef>
              <a:buNone/>
            </a:pPr>
            <a:r>
              <a:rPr lang="en" sz="2400">
                <a:solidFill>
                  <a:srgbClr val="000000"/>
                </a:solidFill>
                <a:latin typeface="Georgia"/>
                <a:ea typeface="Georgia"/>
                <a:cs typeface="Georgia"/>
                <a:sym typeface="Georgia"/>
              </a:rPr>
              <a:t>@sjsu_hs2</a:t>
            </a:r>
          </a:p>
          <a:p>
            <a:pPr>
              <a:spcBef>
                <a:spcPts val="0"/>
              </a:spcBef>
              <a:buNone/>
            </a:pPr>
            <a:r>
              <a:t/>
            </a:r>
            <a:endParaRPr sz="2400">
              <a:solidFill>
                <a:srgbClr val="000000"/>
              </a:solidFill>
              <a:latin typeface="Georgia"/>
              <a:ea typeface="Georgia"/>
              <a:cs typeface="Georgia"/>
              <a:sym typeface="Georgia"/>
            </a:endParaRPr>
          </a:p>
        </p:txBody>
      </p:sp>
      <p:pic>
        <p:nvPicPr>
          <p:cNvPr id="216" name="Shape 216"/>
          <p:cNvPicPr preferRelativeResize="0"/>
          <p:nvPr/>
        </p:nvPicPr>
        <p:blipFill>
          <a:blip r:embed="rId6">
            <a:alphaModFix/>
          </a:blip>
          <a:stretch>
            <a:fillRect/>
          </a:stretch>
        </p:blipFill>
        <p:spPr>
          <a:xfrm>
            <a:off x="3434400" y="3827425"/>
            <a:ext cx="511425" cy="511425"/>
          </a:xfrm>
          <a:prstGeom prst="rect">
            <a:avLst/>
          </a:prstGeom>
          <a:noFill/>
          <a:ln>
            <a:noFill/>
          </a:ln>
        </p:spPr>
      </p:pic>
      <p:pic>
        <p:nvPicPr>
          <p:cNvPr id="217" name="Shape 217"/>
          <p:cNvPicPr preferRelativeResize="0"/>
          <p:nvPr/>
        </p:nvPicPr>
        <p:blipFill>
          <a:blip r:embed="rId7">
            <a:alphaModFix/>
          </a:blip>
          <a:stretch>
            <a:fillRect/>
          </a:stretch>
        </p:blipFill>
        <p:spPr>
          <a:xfrm>
            <a:off x="515175" y="2814125"/>
            <a:ext cx="564050" cy="564050"/>
          </a:xfrm>
          <a:prstGeom prst="rect">
            <a:avLst/>
          </a:prstGeom>
          <a:noFill/>
          <a:ln>
            <a:noFill/>
          </a:ln>
        </p:spPr>
      </p:pic>
      <p:pic>
        <p:nvPicPr>
          <p:cNvPr id="218" name="Shape 218"/>
          <p:cNvPicPr preferRelativeResize="0"/>
          <p:nvPr/>
        </p:nvPicPr>
        <p:blipFill rotWithShape="1">
          <a:blip r:embed="rId8">
            <a:alphaModFix/>
          </a:blip>
          <a:srcRect b="26260" l="32907" r="32910" t="25217"/>
          <a:stretch/>
        </p:blipFill>
        <p:spPr>
          <a:xfrm>
            <a:off x="1592321" y="188624"/>
            <a:ext cx="1074304" cy="857400"/>
          </a:xfrm>
          <a:prstGeom prst="rect">
            <a:avLst/>
          </a:prstGeom>
          <a:noFill/>
          <a:ln>
            <a:noFill/>
          </a:ln>
        </p:spPr>
      </p:pic>
      <p:pic>
        <p:nvPicPr>
          <p:cNvPr id="219" name="Shape 219"/>
          <p:cNvPicPr preferRelativeResize="0"/>
          <p:nvPr/>
        </p:nvPicPr>
        <p:blipFill>
          <a:blip r:embed="rId9">
            <a:alphaModFix/>
          </a:blip>
          <a:stretch>
            <a:fillRect/>
          </a:stretch>
        </p:blipFill>
        <p:spPr>
          <a:xfrm>
            <a:off x="2222974" y="1894199"/>
            <a:ext cx="564049" cy="564074"/>
          </a:xfrm>
          <a:prstGeom prst="rect">
            <a:avLst/>
          </a:prstGeom>
          <a:noFill/>
          <a:ln>
            <a:noFill/>
          </a:ln>
        </p:spPr>
      </p:pic>
      <p:pic>
        <p:nvPicPr>
          <p:cNvPr id="220" name="Shape 220"/>
          <p:cNvPicPr preferRelativeResize="0"/>
          <p:nvPr/>
        </p:nvPicPr>
        <p:blipFill>
          <a:blip r:embed="rId10">
            <a:alphaModFix/>
          </a:blip>
          <a:stretch>
            <a:fillRect/>
          </a:stretch>
        </p:blipFill>
        <p:spPr>
          <a:xfrm>
            <a:off x="936347" y="1280997"/>
            <a:ext cx="613199" cy="6131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type="title"/>
          </p:nvPr>
        </p:nvSpPr>
        <p:spPr>
          <a:xfrm>
            <a:off x="3265900" y="95750"/>
            <a:ext cx="3188999" cy="890100"/>
          </a:xfrm>
          <a:prstGeom prst="rect">
            <a:avLst/>
          </a:prstGeom>
          <a:solidFill>
            <a:schemeClr val="accent4"/>
          </a:solidFill>
        </p:spPr>
        <p:txBody>
          <a:bodyPr anchorCtr="0" anchor="t" bIns="91425" lIns="91425" rIns="91425" tIns="91425">
            <a:noAutofit/>
          </a:bodyPr>
          <a:lstStyle/>
          <a:p>
            <a:pPr algn="ctr">
              <a:spcBef>
                <a:spcPts val="0"/>
              </a:spcBef>
              <a:buNone/>
            </a:pPr>
            <a:r>
              <a:rPr b="1" lang="en" sz="3600">
                <a:solidFill>
                  <a:srgbClr val="FFFFFF"/>
                </a:solidFill>
                <a:latin typeface="Georgia"/>
                <a:ea typeface="Georgia"/>
                <a:cs typeface="Georgia"/>
                <a:sym typeface="Georgia"/>
              </a:rPr>
              <a:t>Agenda</a:t>
            </a:r>
          </a:p>
        </p:txBody>
      </p:sp>
      <p:sp>
        <p:nvSpPr>
          <p:cNvPr id="63" name="Shape 63"/>
          <p:cNvSpPr txBox="1"/>
          <p:nvPr>
            <p:ph idx="1" type="body"/>
          </p:nvPr>
        </p:nvSpPr>
        <p:spPr>
          <a:xfrm>
            <a:off x="1094225" y="832275"/>
            <a:ext cx="5189099" cy="3960299"/>
          </a:xfrm>
          <a:prstGeom prst="rect">
            <a:avLst/>
          </a:prstGeom>
        </p:spPr>
        <p:txBody>
          <a:bodyPr anchorCtr="0" anchor="t" bIns="91425" lIns="91425" rIns="91425" tIns="91425">
            <a:noAutofit/>
          </a:bodyPr>
          <a:lstStyle/>
          <a:p>
            <a:pPr indent="-355600" lvl="0" marL="457200" rtl="0">
              <a:lnSpc>
                <a:spcPct val="115000"/>
              </a:lnSpc>
              <a:spcBef>
                <a:spcPts val="0"/>
              </a:spcBef>
              <a:buSzPct val="100000"/>
              <a:buFont typeface="Georgia"/>
              <a:buAutoNum type="arabicPeriod"/>
            </a:pPr>
            <a:r>
              <a:rPr lang="en" sz="2000">
                <a:latin typeface="Georgia"/>
                <a:ea typeface="Georgia"/>
                <a:cs typeface="Georgia"/>
                <a:sym typeface="Georgia"/>
              </a:rPr>
              <a:t>Introduction</a:t>
            </a:r>
          </a:p>
          <a:p>
            <a:pPr indent="-355600" lvl="0" marL="457200" rtl="0">
              <a:lnSpc>
                <a:spcPct val="115000"/>
              </a:lnSpc>
              <a:spcBef>
                <a:spcPts val="0"/>
              </a:spcBef>
              <a:buSzPct val="100000"/>
              <a:buFont typeface="Georgia"/>
              <a:buAutoNum type="arabicPeriod"/>
            </a:pPr>
            <a:r>
              <a:rPr lang="en" sz="2000">
                <a:latin typeface="Georgia"/>
                <a:ea typeface="Georgia"/>
                <a:cs typeface="Georgia"/>
                <a:sym typeface="Georgia"/>
              </a:rPr>
              <a:t>Ice Breaker </a:t>
            </a:r>
          </a:p>
          <a:p>
            <a:pPr indent="-355600" lvl="0" marL="457200" rtl="0">
              <a:spcBef>
                <a:spcPts val="0"/>
              </a:spcBef>
              <a:buSzPct val="100000"/>
              <a:buFont typeface="Georgia"/>
              <a:buAutoNum type="arabicPeriod"/>
            </a:pPr>
            <a:r>
              <a:rPr lang="en" sz="2000">
                <a:latin typeface="Georgia"/>
                <a:ea typeface="Georgia"/>
                <a:cs typeface="Georgia"/>
                <a:sym typeface="Georgia"/>
              </a:rPr>
              <a:t>New for Fall 2015</a:t>
            </a:r>
          </a:p>
          <a:p>
            <a:pPr indent="-355600" lvl="0" marL="457200" rtl="0">
              <a:lnSpc>
                <a:spcPct val="115000"/>
              </a:lnSpc>
              <a:spcBef>
                <a:spcPts val="0"/>
              </a:spcBef>
              <a:buSzPct val="100000"/>
              <a:buFont typeface="Georgia"/>
              <a:buAutoNum type="arabicPeriod"/>
            </a:pPr>
            <a:r>
              <a:rPr lang="en" sz="2000">
                <a:latin typeface="Georgia"/>
                <a:ea typeface="Georgia"/>
                <a:cs typeface="Georgia"/>
                <a:sym typeface="Georgia"/>
              </a:rPr>
              <a:t>HS2 Requirements </a:t>
            </a:r>
          </a:p>
          <a:p>
            <a:pPr indent="-355600" lvl="1" marL="914400" rtl="0">
              <a:lnSpc>
                <a:spcPct val="115000"/>
              </a:lnSpc>
              <a:spcBef>
                <a:spcPts val="0"/>
              </a:spcBef>
              <a:buSzPct val="100000"/>
              <a:buFont typeface="Georgia"/>
              <a:buAutoNum type="alphaLcPeriod"/>
            </a:pPr>
            <a:r>
              <a:rPr lang="en" sz="2000">
                <a:latin typeface="Georgia"/>
                <a:ea typeface="Georgia"/>
                <a:cs typeface="Georgia"/>
                <a:sym typeface="Georgia"/>
              </a:rPr>
              <a:t>Volunteer Hours, GPA, etc.</a:t>
            </a:r>
          </a:p>
          <a:p>
            <a:pPr indent="-355600" lvl="0" marL="457200" rtl="0">
              <a:lnSpc>
                <a:spcPct val="115000"/>
              </a:lnSpc>
              <a:spcBef>
                <a:spcPts val="0"/>
              </a:spcBef>
              <a:buSzPct val="100000"/>
              <a:buFont typeface="Georgia"/>
              <a:buAutoNum type="arabicPeriod"/>
            </a:pPr>
            <a:r>
              <a:rPr lang="en" sz="2000">
                <a:latin typeface="Georgia"/>
                <a:ea typeface="Georgia"/>
                <a:cs typeface="Georgia"/>
                <a:sym typeface="Georgia"/>
              </a:rPr>
              <a:t>Member Meetings</a:t>
            </a:r>
          </a:p>
          <a:p>
            <a:pPr indent="-355600" lvl="0" marL="457200" rtl="0">
              <a:lnSpc>
                <a:spcPct val="115000"/>
              </a:lnSpc>
              <a:spcBef>
                <a:spcPts val="0"/>
              </a:spcBef>
              <a:buSzPct val="100000"/>
              <a:buFont typeface="Georgia"/>
              <a:buAutoNum type="arabicPeriod"/>
            </a:pPr>
            <a:r>
              <a:rPr lang="en" sz="2000">
                <a:latin typeface="Georgia"/>
                <a:ea typeface="Georgia"/>
                <a:cs typeface="Georgia"/>
                <a:sym typeface="Georgia"/>
              </a:rPr>
              <a:t>Events for this semester</a:t>
            </a:r>
          </a:p>
          <a:p>
            <a:pPr indent="-355600" lvl="0" marL="457200" rtl="0">
              <a:lnSpc>
                <a:spcPct val="115000"/>
              </a:lnSpc>
              <a:spcBef>
                <a:spcPts val="0"/>
              </a:spcBef>
              <a:buSzPct val="100000"/>
              <a:buFont typeface="Georgia"/>
              <a:buAutoNum type="arabicPeriod"/>
            </a:pPr>
            <a:r>
              <a:rPr lang="en" sz="2000">
                <a:latin typeface="Georgia"/>
                <a:ea typeface="Georgia"/>
                <a:cs typeface="Georgia"/>
                <a:sym typeface="Georgia"/>
              </a:rPr>
              <a:t>HS2 Fee </a:t>
            </a:r>
          </a:p>
          <a:p>
            <a:pPr indent="-355600" lvl="0" marL="457200" rtl="0">
              <a:lnSpc>
                <a:spcPct val="115000"/>
              </a:lnSpc>
              <a:spcBef>
                <a:spcPts val="0"/>
              </a:spcBef>
              <a:buSzPct val="100000"/>
              <a:buFont typeface="Georgia"/>
              <a:buAutoNum type="arabicPeriod"/>
            </a:pPr>
            <a:r>
              <a:rPr lang="en" sz="2000">
                <a:latin typeface="Georgia"/>
                <a:ea typeface="Georgia"/>
                <a:cs typeface="Georgia"/>
                <a:sym typeface="Georgia"/>
              </a:rPr>
              <a:t>T-shirts</a:t>
            </a:r>
          </a:p>
          <a:p>
            <a:pPr indent="-355600" lvl="0" marL="457200" rtl="0">
              <a:lnSpc>
                <a:spcPct val="115000"/>
              </a:lnSpc>
              <a:spcBef>
                <a:spcPts val="0"/>
              </a:spcBef>
              <a:buSzPct val="100000"/>
              <a:buFont typeface="Georgia"/>
              <a:buAutoNum type="arabicPeriod"/>
            </a:pPr>
            <a:r>
              <a:rPr lang="en" sz="2000">
                <a:latin typeface="Georgia"/>
                <a:ea typeface="Georgia"/>
                <a:cs typeface="Georgia"/>
                <a:sym typeface="Georgia"/>
              </a:rPr>
              <a:t>Fundraising </a:t>
            </a:r>
          </a:p>
          <a:p>
            <a:pPr indent="-355600" lvl="0" marL="457200" rtl="0">
              <a:lnSpc>
                <a:spcPct val="115000"/>
              </a:lnSpc>
              <a:spcBef>
                <a:spcPts val="0"/>
              </a:spcBef>
              <a:buSzPct val="100000"/>
              <a:buFont typeface="Georgia"/>
              <a:buAutoNum type="arabicPeriod"/>
            </a:pPr>
            <a:r>
              <a:rPr lang="en" sz="2000">
                <a:latin typeface="Georgia"/>
                <a:ea typeface="Georgia"/>
                <a:cs typeface="Georgia"/>
                <a:sym typeface="Georgia"/>
              </a:rPr>
              <a:t>Questions</a:t>
            </a:r>
          </a:p>
          <a:p>
            <a:pPr>
              <a:spcBef>
                <a:spcPts val="0"/>
              </a:spcBef>
              <a:buNone/>
            </a:pPr>
            <a:r>
              <a:t/>
            </a:r>
            <a:endParaRPr sz="2000">
              <a:latin typeface="Georgia"/>
              <a:ea typeface="Georgia"/>
              <a:cs typeface="Georgia"/>
              <a:sym typeface="Georgia"/>
            </a:endParaRPr>
          </a:p>
        </p:txBody>
      </p:sp>
      <p:pic>
        <p:nvPicPr>
          <p:cNvPr id="64" name="Shape 64"/>
          <p:cNvPicPr preferRelativeResize="0"/>
          <p:nvPr/>
        </p:nvPicPr>
        <p:blipFill>
          <a:blip r:embed="rId3">
            <a:alphaModFix/>
          </a:blip>
          <a:stretch>
            <a:fillRect/>
          </a:stretch>
        </p:blipFill>
        <p:spPr>
          <a:xfrm rot="-638665">
            <a:off x="5938826" y="1387575"/>
            <a:ext cx="2153624" cy="2368348"/>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idx="1" type="body"/>
          </p:nvPr>
        </p:nvSpPr>
        <p:spPr>
          <a:xfrm>
            <a:off x="3651800" y="533425"/>
            <a:ext cx="5303699" cy="1323000"/>
          </a:xfrm>
          <a:prstGeom prst="rect">
            <a:avLst/>
          </a:prstGeom>
          <a:solidFill>
            <a:schemeClr val="accent4"/>
          </a:solidFill>
        </p:spPr>
        <p:txBody>
          <a:bodyPr anchorCtr="0" anchor="t" bIns="91425" lIns="91425" rIns="91425" tIns="91425">
            <a:noAutofit/>
          </a:bodyPr>
          <a:lstStyle/>
          <a:p>
            <a:pPr rtl="0">
              <a:spcBef>
                <a:spcPts val="0"/>
              </a:spcBef>
              <a:buNone/>
            </a:pPr>
            <a:r>
              <a:rPr b="1" lang="en" sz="6000">
                <a:solidFill>
                  <a:srgbClr val="FFFFFF"/>
                </a:solidFill>
                <a:latin typeface="Georgia"/>
                <a:ea typeface="Georgia"/>
                <a:cs typeface="Georgia"/>
                <a:sym typeface="Georgia"/>
              </a:rPr>
              <a:t>   Questions? </a:t>
            </a:r>
          </a:p>
          <a:p>
            <a:pPr rtl="0">
              <a:spcBef>
                <a:spcPts val="0"/>
              </a:spcBef>
              <a:buNone/>
            </a:pPr>
            <a:r>
              <a:t/>
            </a:r>
            <a:endParaRPr b="1" sz="6000">
              <a:solidFill>
                <a:srgbClr val="FFFFFF"/>
              </a:solidFill>
              <a:latin typeface="Georgia"/>
              <a:ea typeface="Georgia"/>
              <a:cs typeface="Georgia"/>
              <a:sym typeface="Georgia"/>
            </a:endParaRPr>
          </a:p>
          <a:p>
            <a:pPr>
              <a:spcBef>
                <a:spcPts val="0"/>
              </a:spcBef>
              <a:buNone/>
            </a:pPr>
            <a:r>
              <a:t/>
            </a:r>
            <a:endParaRPr b="1">
              <a:solidFill>
                <a:srgbClr val="073763"/>
              </a:solidFill>
              <a:latin typeface="Georgia"/>
              <a:ea typeface="Georgia"/>
              <a:cs typeface="Georgia"/>
              <a:sym typeface="Georgia"/>
            </a:endParaRPr>
          </a:p>
        </p:txBody>
      </p:sp>
      <p:sp>
        <p:nvSpPr>
          <p:cNvPr id="226" name="Shape 226"/>
          <p:cNvSpPr txBox="1"/>
          <p:nvPr/>
        </p:nvSpPr>
        <p:spPr>
          <a:xfrm>
            <a:off x="3651800" y="2688375"/>
            <a:ext cx="5303699" cy="1209899"/>
          </a:xfrm>
          <a:prstGeom prst="rect">
            <a:avLst/>
          </a:prstGeom>
          <a:solidFill>
            <a:schemeClr val="accent4"/>
          </a:solidFill>
          <a:ln>
            <a:noFill/>
          </a:ln>
        </p:spPr>
        <p:txBody>
          <a:bodyPr anchorCtr="0" anchor="ctr" bIns="91425" lIns="91425" rIns="91425" tIns="91425">
            <a:noAutofit/>
          </a:bodyPr>
          <a:lstStyle/>
          <a:p>
            <a:pPr lvl="0" rtl="0">
              <a:lnSpc>
                <a:spcPct val="115000"/>
              </a:lnSpc>
              <a:spcBef>
                <a:spcPts val="0"/>
              </a:spcBef>
              <a:spcAft>
                <a:spcPts val="1600"/>
              </a:spcAft>
              <a:buNone/>
            </a:pPr>
            <a:r>
              <a:rPr b="1" lang="en" sz="6000">
                <a:solidFill>
                  <a:srgbClr val="FFFFFF"/>
                </a:solidFill>
                <a:latin typeface="Georgia"/>
                <a:ea typeface="Georgia"/>
                <a:cs typeface="Georgia"/>
                <a:sym typeface="Georgia"/>
              </a:rPr>
              <a:t>  Comments?</a:t>
            </a:r>
          </a:p>
        </p:txBody>
      </p:sp>
      <p:pic>
        <p:nvPicPr>
          <p:cNvPr id="227" name="Shape 227"/>
          <p:cNvPicPr preferRelativeResize="0"/>
          <p:nvPr/>
        </p:nvPicPr>
        <p:blipFill>
          <a:blip r:embed="rId3">
            <a:alphaModFix/>
          </a:blip>
          <a:stretch>
            <a:fillRect/>
          </a:stretch>
        </p:blipFill>
        <p:spPr>
          <a:xfrm>
            <a:off x="640250" y="533424"/>
            <a:ext cx="2528174" cy="368352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273450" y="291975"/>
            <a:ext cx="8597100" cy="1722300"/>
          </a:xfrm>
          <a:prstGeom prst="rect">
            <a:avLst/>
          </a:prstGeom>
          <a:solidFill>
            <a:schemeClr val="accent4"/>
          </a:solidFill>
        </p:spPr>
        <p:txBody>
          <a:bodyPr anchorCtr="0" anchor="ctr" bIns="91425" lIns="91425" rIns="91425" tIns="91425">
            <a:noAutofit/>
          </a:bodyPr>
          <a:lstStyle/>
          <a:p>
            <a:pPr algn="ctr">
              <a:spcBef>
                <a:spcPts val="0"/>
              </a:spcBef>
              <a:buNone/>
            </a:pPr>
            <a:r>
              <a:rPr lang="en" sz="4800">
                <a:solidFill>
                  <a:srgbClr val="FFFFFF"/>
                </a:solidFill>
                <a:latin typeface="Georgia"/>
                <a:ea typeface="Georgia"/>
                <a:cs typeface="Georgia"/>
                <a:sym typeface="Georgia"/>
              </a:rPr>
              <a:t>Thank you!</a:t>
            </a:r>
          </a:p>
        </p:txBody>
      </p:sp>
      <p:pic>
        <p:nvPicPr>
          <p:cNvPr id="233" name="Shape 233"/>
          <p:cNvPicPr preferRelativeResize="0"/>
          <p:nvPr/>
        </p:nvPicPr>
        <p:blipFill rotWithShape="1">
          <a:blip r:embed="rId3">
            <a:alphaModFix/>
          </a:blip>
          <a:srcRect b="26260" l="32907" r="32910" t="25217"/>
          <a:stretch/>
        </p:blipFill>
        <p:spPr>
          <a:xfrm>
            <a:off x="2956150" y="2349374"/>
            <a:ext cx="3105525" cy="24785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title"/>
          </p:nvPr>
        </p:nvSpPr>
        <p:spPr>
          <a:xfrm>
            <a:off x="311700" y="200825"/>
            <a:ext cx="8156699" cy="857400"/>
          </a:xfrm>
          <a:prstGeom prst="rect">
            <a:avLst/>
          </a:prstGeom>
          <a:solidFill>
            <a:schemeClr val="accent4"/>
          </a:solidFill>
        </p:spPr>
        <p:txBody>
          <a:bodyPr anchorCtr="0" anchor="t" bIns="91425" lIns="91425" rIns="91425" tIns="91425">
            <a:noAutofit/>
          </a:bodyPr>
          <a:lstStyle/>
          <a:p>
            <a:pPr algn="ctr">
              <a:spcBef>
                <a:spcPts val="0"/>
              </a:spcBef>
              <a:buNone/>
            </a:pPr>
            <a:r>
              <a:rPr lang="en" sz="3600">
                <a:solidFill>
                  <a:srgbClr val="FFFFFF"/>
                </a:solidFill>
                <a:latin typeface="Georgia"/>
                <a:ea typeface="Georgia"/>
                <a:cs typeface="Georgia"/>
                <a:sym typeface="Georgia"/>
              </a:rPr>
              <a:t>  </a:t>
            </a:r>
            <a:r>
              <a:rPr b="1" lang="en" sz="3600">
                <a:solidFill>
                  <a:srgbClr val="FFFFFF"/>
                </a:solidFill>
                <a:latin typeface="Georgia"/>
                <a:ea typeface="Georgia"/>
                <a:cs typeface="Georgia"/>
                <a:sym typeface="Georgia"/>
              </a:rPr>
              <a:t> Introduction</a:t>
            </a:r>
          </a:p>
        </p:txBody>
      </p:sp>
      <p:sp>
        <p:nvSpPr>
          <p:cNvPr id="70" name="Shape 70"/>
          <p:cNvSpPr txBox="1"/>
          <p:nvPr>
            <p:ph idx="1" type="body"/>
          </p:nvPr>
        </p:nvSpPr>
        <p:spPr>
          <a:xfrm>
            <a:off x="439650" y="1423475"/>
            <a:ext cx="8264699" cy="3353700"/>
          </a:xfrm>
          <a:prstGeom prst="rect">
            <a:avLst/>
          </a:prstGeom>
        </p:spPr>
        <p:txBody>
          <a:bodyPr anchorCtr="0" anchor="t" bIns="91425" lIns="91425" rIns="91425" tIns="91425">
            <a:noAutofit/>
          </a:bodyPr>
          <a:lstStyle/>
          <a:p>
            <a:pPr rtl="0" algn="ctr">
              <a:lnSpc>
                <a:spcPct val="100000"/>
              </a:lnSpc>
              <a:spcBef>
                <a:spcPts val="0"/>
              </a:spcBef>
              <a:buNone/>
            </a:pPr>
            <a:r>
              <a:rPr lang="en" sz="2400">
                <a:solidFill>
                  <a:srgbClr val="2A2A2A"/>
                </a:solidFill>
                <a:latin typeface="Georgia"/>
                <a:ea typeface="Georgia"/>
                <a:cs typeface="Georgia"/>
                <a:sym typeface="Georgia"/>
              </a:rPr>
              <a:t>The Health Science Honor Society (HS2)  at San Jose State University  is an honor society that acknowledges and awards undergraduate students in the Health Science Department for academic excellence and passion in Health Science.  </a:t>
            </a:r>
          </a:p>
          <a:p>
            <a:pPr rtl="0" algn="ctr">
              <a:lnSpc>
                <a:spcPct val="100000"/>
              </a:lnSpc>
              <a:spcBef>
                <a:spcPts val="0"/>
              </a:spcBef>
              <a:buNone/>
            </a:pPr>
            <a:r>
              <a:rPr lang="en" sz="2400">
                <a:solidFill>
                  <a:srgbClr val="2A2A2A"/>
                </a:solidFill>
                <a:latin typeface="Georgia"/>
                <a:ea typeface="Georgia"/>
                <a:cs typeface="Georgia"/>
                <a:sym typeface="Georgia"/>
              </a:rPr>
              <a:t>The organization's members are encouraged to keep their grades up as well as be involved in the community through volunteer work in various places.</a:t>
            </a:r>
          </a:p>
        </p:txBody>
      </p:sp>
      <p:pic>
        <p:nvPicPr>
          <p:cNvPr id="71" name="Shape 71"/>
          <p:cNvPicPr preferRelativeResize="0"/>
          <p:nvPr/>
        </p:nvPicPr>
        <p:blipFill rotWithShape="1">
          <a:blip r:embed="rId3">
            <a:alphaModFix/>
          </a:blip>
          <a:srcRect b="26260" l="32907" r="32910" t="25217"/>
          <a:stretch/>
        </p:blipFill>
        <p:spPr>
          <a:xfrm>
            <a:off x="143196" y="200824"/>
            <a:ext cx="1074304" cy="857400"/>
          </a:xfrm>
          <a:prstGeom prst="rect">
            <a:avLst/>
          </a:prstGeom>
          <a:noFill/>
          <a:ln>
            <a:noFill/>
          </a:ln>
        </p:spPr>
      </p:pic>
      <p:pic>
        <p:nvPicPr>
          <p:cNvPr id="72" name="Shape 72"/>
          <p:cNvPicPr preferRelativeResize="0"/>
          <p:nvPr/>
        </p:nvPicPr>
        <p:blipFill rotWithShape="1">
          <a:blip r:embed="rId3">
            <a:alphaModFix/>
          </a:blip>
          <a:srcRect b="26260" l="32907" r="32910" t="25217"/>
          <a:stretch/>
        </p:blipFill>
        <p:spPr>
          <a:xfrm>
            <a:off x="7889471" y="200824"/>
            <a:ext cx="1074304" cy="8574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1254000" y="129775"/>
            <a:ext cx="6635999" cy="857400"/>
          </a:xfrm>
          <a:prstGeom prst="rect">
            <a:avLst/>
          </a:prstGeom>
          <a:solidFill>
            <a:schemeClr val="accent4"/>
          </a:solid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algn="ctr">
              <a:spcBef>
                <a:spcPts val="0"/>
              </a:spcBef>
              <a:buNone/>
            </a:pPr>
            <a:r>
              <a:rPr b="1" lang="en" sz="3600">
                <a:solidFill>
                  <a:srgbClr val="FFFFFF"/>
                </a:solidFill>
                <a:latin typeface="Georgia"/>
                <a:ea typeface="Georgia"/>
                <a:cs typeface="Georgia"/>
                <a:sym typeface="Georgia"/>
              </a:rPr>
              <a:t>Board Members</a:t>
            </a:r>
          </a:p>
        </p:txBody>
      </p:sp>
      <p:pic>
        <p:nvPicPr>
          <p:cNvPr id="78" name="Shape 78"/>
          <p:cNvPicPr preferRelativeResize="0"/>
          <p:nvPr/>
        </p:nvPicPr>
        <p:blipFill>
          <a:blip r:embed="rId3">
            <a:alphaModFix/>
          </a:blip>
          <a:stretch>
            <a:fillRect/>
          </a:stretch>
        </p:blipFill>
        <p:spPr>
          <a:xfrm>
            <a:off x="187975" y="1062375"/>
            <a:ext cx="1501499" cy="1510472"/>
          </a:xfrm>
          <a:prstGeom prst="rect">
            <a:avLst/>
          </a:prstGeom>
          <a:noFill/>
          <a:ln>
            <a:noFill/>
          </a:ln>
        </p:spPr>
      </p:pic>
      <p:pic>
        <p:nvPicPr>
          <p:cNvPr id="79" name="Shape 79"/>
          <p:cNvPicPr preferRelativeResize="0"/>
          <p:nvPr/>
        </p:nvPicPr>
        <p:blipFill>
          <a:blip r:embed="rId4">
            <a:alphaModFix/>
          </a:blip>
          <a:stretch>
            <a:fillRect/>
          </a:stretch>
        </p:blipFill>
        <p:spPr>
          <a:xfrm>
            <a:off x="3296975" y="1066150"/>
            <a:ext cx="1349768" cy="1510475"/>
          </a:xfrm>
          <a:prstGeom prst="rect">
            <a:avLst/>
          </a:prstGeom>
          <a:noFill/>
          <a:ln>
            <a:noFill/>
          </a:ln>
        </p:spPr>
      </p:pic>
      <p:pic>
        <p:nvPicPr>
          <p:cNvPr id="80" name="Shape 80"/>
          <p:cNvPicPr preferRelativeResize="0"/>
          <p:nvPr/>
        </p:nvPicPr>
        <p:blipFill>
          <a:blip r:embed="rId5">
            <a:alphaModFix/>
          </a:blip>
          <a:stretch>
            <a:fillRect/>
          </a:stretch>
        </p:blipFill>
        <p:spPr>
          <a:xfrm>
            <a:off x="6254250" y="1062375"/>
            <a:ext cx="1405199" cy="1524419"/>
          </a:xfrm>
          <a:prstGeom prst="rect">
            <a:avLst/>
          </a:prstGeom>
          <a:noFill/>
          <a:ln>
            <a:noFill/>
          </a:ln>
        </p:spPr>
      </p:pic>
      <p:pic>
        <p:nvPicPr>
          <p:cNvPr id="81" name="Shape 81"/>
          <p:cNvPicPr preferRelativeResize="0"/>
          <p:nvPr/>
        </p:nvPicPr>
        <p:blipFill>
          <a:blip r:embed="rId6">
            <a:alphaModFix/>
          </a:blip>
          <a:stretch>
            <a:fillRect/>
          </a:stretch>
        </p:blipFill>
        <p:spPr>
          <a:xfrm>
            <a:off x="1728050" y="2701884"/>
            <a:ext cx="1405199" cy="1595778"/>
          </a:xfrm>
          <a:prstGeom prst="rect">
            <a:avLst/>
          </a:prstGeom>
          <a:noFill/>
          <a:ln>
            <a:noFill/>
          </a:ln>
        </p:spPr>
      </p:pic>
      <p:sp>
        <p:nvSpPr>
          <p:cNvPr id="82" name="Shape 82"/>
          <p:cNvSpPr txBox="1"/>
          <p:nvPr/>
        </p:nvSpPr>
        <p:spPr>
          <a:xfrm>
            <a:off x="246075" y="2648050"/>
            <a:ext cx="1405200" cy="776699"/>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rtl="0" algn="ctr">
              <a:spcBef>
                <a:spcPts val="0"/>
              </a:spcBef>
              <a:buNone/>
            </a:pPr>
            <a:r>
              <a:rPr b="1" lang="en" sz="1300">
                <a:latin typeface="Georgia"/>
                <a:ea typeface="Georgia"/>
                <a:cs typeface="Georgia"/>
                <a:sym typeface="Georgia"/>
              </a:rPr>
              <a:t>President</a:t>
            </a:r>
          </a:p>
          <a:p>
            <a:pPr rtl="0" algn="ctr">
              <a:spcBef>
                <a:spcPts val="0"/>
              </a:spcBef>
              <a:buNone/>
            </a:pPr>
            <a:r>
              <a:rPr lang="en" sz="1300">
                <a:latin typeface="Georgia"/>
                <a:ea typeface="Georgia"/>
                <a:cs typeface="Georgia"/>
                <a:sym typeface="Georgia"/>
              </a:rPr>
              <a:t>Claudia</a:t>
            </a:r>
          </a:p>
          <a:p>
            <a:pPr algn="ctr">
              <a:spcBef>
                <a:spcPts val="0"/>
              </a:spcBef>
              <a:buNone/>
            </a:pPr>
            <a:r>
              <a:rPr lang="en" sz="1300">
                <a:latin typeface="Georgia"/>
                <a:ea typeface="Georgia"/>
                <a:cs typeface="Georgia"/>
                <a:sym typeface="Georgia"/>
              </a:rPr>
              <a:t>Gonzalez</a:t>
            </a:r>
          </a:p>
        </p:txBody>
      </p:sp>
      <p:sp>
        <p:nvSpPr>
          <p:cNvPr id="83" name="Shape 83"/>
          <p:cNvSpPr txBox="1"/>
          <p:nvPr/>
        </p:nvSpPr>
        <p:spPr>
          <a:xfrm>
            <a:off x="3210012" y="2655600"/>
            <a:ext cx="1501500" cy="776699"/>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b="1" lang="en" sz="1300">
                <a:latin typeface="Georgia"/>
                <a:ea typeface="Georgia"/>
                <a:cs typeface="Georgia"/>
                <a:sym typeface="Georgia"/>
              </a:rPr>
              <a:t>Vice President</a:t>
            </a:r>
          </a:p>
          <a:p>
            <a:pPr rtl="0" algn="ctr">
              <a:spcBef>
                <a:spcPts val="0"/>
              </a:spcBef>
              <a:buNone/>
            </a:pPr>
            <a:r>
              <a:rPr lang="en" sz="1300">
                <a:latin typeface="Georgia"/>
                <a:ea typeface="Georgia"/>
                <a:cs typeface="Georgia"/>
                <a:sym typeface="Georgia"/>
              </a:rPr>
              <a:t>Joyce </a:t>
            </a:r>
          </a:p>
          <a:p>
            <a:pPr lvl="0" rtl="0" algn="ctr">
              <a:spcBef>
                <a:spcPts val="0"/>
              </a:spcBef>
              <a:buNone/>
            </a:pPr>
            <a:r>
              <a:rPr lang="en" sz="1300">
                <a:latin typeface="Georgia"/>
                <a:ea typeface="Georgia"/>
                <a:cs typeface="Georgia"/>
                <a:sym typeface="Georgia"/>
              </a:rPr>
              <a:t>Juniega</a:t>
            </a:r>
          </a:p>
        </p:txBody>
      </p:sp>
      <p:sp>
        <p:nvSpPr>
          <p:cNvPr id="84" name="Shape 84"/>
          <p:cNvSpPr txBox="1"/>
          <p:nvPr/>
        </p:nvSpPr>
        <p:spPr>
          <a:xfrm>
            <a:off x="6337061" y="2662000"/>
            <a:ext cx="1152600" cy="587100"/>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b="1" lang="en" sz="1300">
                <a:latin typeface="Georgia"/>
                <a:ea typeface="Georgia"/>
                <a:cs typeface="Georgia"/>
                <a:sym typeface="Georgia"/>
              </a:rPr>
              <a:t>Treasurer</a:t>
            </a:r>
          </a:p>
          <a:p>
            <a:pPr lvl="0" rtl="0" algn="ctr">
              <a:spcBef>
                <a:spcPts val="0"/>
              </a:spcBef>
              <a:buNone/>
            </a:pPr>
            <a:r>
              <a:rPr lang="en" sz="1300">
                <a:latin typeface="Georgia"/>
                <a:ea typeface="Georgia"/>
                <a:cs typeface="Georgia"/>
                <a:sym typeface="Georgia"/>
              </a:rPr>
              <a:t>Trey Ngo</a:t>
            </a:r>
          </a:p>
        </p:txBody>
      </p:sp>
      <p:sp>
        <p:nvSpPr>
          <p:cNvPr id="85" name="Shape 85"/>
          <p:cNvSpPr txBox="1"/>
          <p:nvPr/>
        </p:nvSpPr>
        <p:spPr>
          <a:xfrm>
            <a:off x="1854350" y="4376825"/>
            <a:ext cx="1152600" cy="587100"/>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b="1" lang="en" sz="1300">
                <a:latin typeface="Georgia"/>
                <a:ea typeface="Georgia"/>
                <a:cs typeface="Georgia"/>
                <a:sym typeface="Georgia"/>
              </a:rPr>
              <a:t>Secretary</a:t>
            </a:r>
          </a:p>
          <a:p>
            <a:pPr lvl="0" rtl="0" algn="ctr">
              <a:spcBef>
                <a:spcPts val="0"/>
              </a:spcBef>
              <a:buNone/>
            </a:pPr>
            <a:r>
              <a:rPr lang="en" sz="1300">
                <a:latin typeface="Georgia"/>
                <a:ea typeface="Georgia"/>
                <a:cs typeface="Georgia"/>
                <a:sym typeface="Georgia"/>
              </a:rPr>
              <a:t>Sylvia La</a:t>
            </a:r>
          </a:p>
        </p:txBody>
      </p:sp>
      <p:sp>
        <p:nvSpPr>
          <p:cNvPr id="86" name="Shape 86"/>
          <p:cNvSpPr txBox="1"/>
          <p:nvPr/>
        </p:nvSpPr>
        <p:spPr>
          <a:xfrm>
            <a:off x="4711525" y="4232075"/>
            <a:ext cx="1501500" cy="725999"/>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b="1" lang="en" sz="1300">
                <a:latin typeface="Georgia"/>
                <a:ea typeface="Georgia"/>
                <a:cs typeface="Georgia"/>
                <a:sym typeface="Georgia"/>
              </a:rPr>
              <a:t>Social Media Coordinator</a:t>
            </a:r>
          </a:p>
          <a:p>
            <a:pPr lvl="0" rtl="0" algn="ctr">
              <a:spcBef>
                <a:spcPts val="0"/>
              </a:spcBef>
              <a:buNone/>
            </a:pPr>
            <a:r>
              <a:rPr lang="en" sz="1300">
                <a:latin typeface="Georgia"/>
                <a:ea typeface="Georgia"/>
                <a:cs typeface="Georgia"/>
                <a:sym typeface="Georgia"/>
              </a:rPr>
              <a:t>Chris Le</a:t>
            </a:r>
          </a:p>
        </p:txBody>
      </p:sp>
      <p:sp>
        <p:nvSpPr>
          <p:cNvPr id="87" name="Shape 87"/>
          <p:cNvSpPr txBox="1"/>
          <p:nvPr/>
        </p:nvSpPr>
        <p:spPr>
          <a:xfrm>
            <a:off x="7599800" y="4206725"/>
            <a:ext cx="1405200" cy="776699"/>
          </a:xfrm>
          <a:prstGeom prst="rect">
            <a:avLst/>
          </a:prstGeom>
          <a:solidFill>
            <a:srgbClr val="FFFFFF"/>
          </a:solidFill>
          <a:ln cap="flat" cmpd="sng" w="9525">
            <a:solidFill>
              <a:srgbClr val="000000"/>
            </a:solidFill>
            <a:prstDash val="dash"/>
            <a:round/>
            <a:headEnd len="med" w="med" type="none"/>
            <a:tailEnd len="med" w="med" type="none"/>
          </a:ln>
        </p:spPr>
        <p:txBody>
          <a:bodyPr anchorCtr="0" anchor="t" bIns="91425" lIns="91425" rIns="91425" tIns="91425">
            <a:noAutofit/>
          </a:bodyPr>
          <a:lstStyle/>
          <a:p>
            <a:pPr lvl="0" rtl="0" algn="ctr">
              <a:spcBef>
                <a:spcPts val="0"/>
              </a:spcBef>
              <a:buNone/>
            </a:pPr>
            <a:r>
              <a:rPr b="1" lang="en" sz="1300">
                <a:latin typeface="Georgia"/>
                <a:ea typeface="Georgia"/>
                <a:cs typeface="Georgia"/>
                <a:sym typeface="Georgia"/>
              </a:rPr>
              <a:t>Volunteer Coordinator</a:t>
            </a:r>
          </a:p>
          <a:p>
            <a:pPr lvl="0" rtl="0" algn="ctr">
              <a:spcBef>
                <a:spcPts val="0"/>
              </a:spcBef>
              <a:buNone/>
            </a:pPr>
            <a:r>
              <a:rPr lang="en" sz="1300">
                <a:latin typeface="Georgia"/>
                <a:ea typeface="Georgia"/>
                <a:cs typeface="Georgia"/>
                <a:sym typeface="Georgia"/>
              </a:rPr>
              <a:t>Beverly Bares</a:t>
            </a:r>
          </a:p>
        </p:txBody>
      </p:sp>
      <p:pic>
        <p:nvPicPr>
          <p:cNvPr id="88" name="Shape 88"/>
          <p:cNvPicPr preferRelativeResize="0"/>
          <p:nvPr/>
        </p:nvPicPr>
        <p:blipFill>
          <a:blip r:embed="rId7">
            <a:alphaModFix/>
          </a:blip>
          <a:stretch>
            <a:fillRect/>
          </a:stretch>
        </p:blipFill>
        <p:spPr>
          <a:xfrm>
            <a:off x="4821687" y="2655600"/>
            <a:ext cx="1405199" cy="1461774"/>
          </a:xfrm>
          <a:prstGeom prst="rect">
            <a:avLst/>
          </a:prstGeom>
          <a:noFill/>
          <a:ln>
            <a:noFill/>
          </a:ln>
        </p:spPr>
      </p:pic>
      <p:pic>
        <p:nvPicPr>
          <p:cNvPr id="89" name="Shape 89"/>
          <p:cNvPicPr preferRelativeResize="0"/>
          <p:nvPr/>
        </p:nvPicPr>
        <p:blipFill>
          <a:blip r:embed="rId8">
            <a:alphaModFix/>
          </a:blip>
          <a:stretch>
            <a:fillRect/>
          </a:stretch>
        </p:blipFill>
        <p:spPr>
          <a:xfrm>
            <a:off x="7599800" y="2648050"/>
            <a:ext cx="1405199" cy="141512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2134650" y="404350"/>
            <a:ext cx="4970999" cy="613200"/>
          </a:xfrm>
          <a:prstGeom prst="rect">
            <a:avLst/>
          </a:prstGeom>
          <a:solidFill>
            <a:schemeClr val="accent4"/>
          </a:solidFill>
        </p:spPr>
        <p:txBody>
          <a:bodyPr anchorCtr="0" anchor="t" bIns="91425" lIns="91425" rIns="91425" tIns="91425">
            <a:noAutofit/>
          </a:bodyPr>
          <a:lstStyle/>
          <a:p>
            <a:pPr indent="0" marL="0" algn="ctr">
              <a:spcBef>
                <a:spcPts val="0"/>
              </a:spcBef>
              <a:buNone/>
            </a:pPr>
            <a:r>
              <a:rPr b="1" lang="en" sz="3600">
                <a:solidFill>
                  <a:srgbClr val="FFFFFF"/>
                </a:solidFill>
                <a:latin typeface="Georgia"/>
                <a:ea typeface="Georgia"/>
                <a:cs typeface="Georgia"/>
                <a:sym typeface="Georgia"/>
              </a:rPr>
              <a:t>Ice Breaker</a:t>
            </a:r>
          </a:p>
        </p:txBody>
      </p:sp>
      <p:pic>
        <p:nvPicPr>
          <p:cNvPr id="95" name="Shape 95"/>
          <p:cNvPicPr preferRelativeResize="0"/>
          <p:nvPr/>
        </p:nvPicPr>
        <p:blipFill>
          <a:blip r:embed="rId3">
            <a:alphaModFix/>
          </a:blip>
          <a:stretch>
            <a:fillRect/>
          </a:stretch>
        </p:blipFill>
        <p:spPr>
          <a:xfrm>
            <a:off x="2751796" y="1283150"/>
            <a:ext cx="3736700" cy="3475398"/>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type="title"/>
          </p:nvPr>
        </p:nvSpPr>
        <p:spPr>
          <a:xfrm>
            <a:off x="1085400" y="273825"/>
            <a:ext cx="6973199" cy="797699"/>
          </a:xfrm>
          <a:prstGeom prst="rect">
            <a:avLst/>
          </a:prstGeom>
          <a:solidFill>
            <a:schemeClr val="accent4"/>
          </a:solidFill>
        </p:spPr>
        <p:txBody>
          <a:bodyPr anchorCtr="0" anchor="t" bIns="91425" lIns="91425" rIns="91425" tIns="91425">
            <a:noAutofit/>
          </a:bodyPr>
          <a:lstStyle/>
          <a:p>
            <a:pPr algn="ctr">
              <a:spcBef>
                <a:spcPts val="0"/>
              </a:spcBef>
              <a:buNone/>
            </a:pPr>
            <a:r>
              <a:rPr b="1" lang="en" sz="3600">
                <a:solidFill>
                  <a:srgbClr val="FFFFFF"/>
                </a:solidFill>
                <a:latin typeface="Georgia"/>
                <a:ea typeface="Georgia"/>
                <a:cs typeface="Georgia"/>
                <a:sym typeface="Georgia"/>
              </a:rPr>
              <a:t>New for Fall 2015 </a:t>
            </a:r>
          </a:p>
        </p:txBody>
      </p:sp>
      <p:sp>
        <p:nvSpPr>
          <p:cNvPr id="101" name="Shape 101"/>
          <p:cNvSpPr txBox="1"/>
          <p:nvPr/>
        </p:nvSpPr>
        <p:spPr>
          <a:xfrm>
            <a:off x="2834875" y="1725050"/>
            <a:ext cx="4716899" cy="386100"/>
          </a:xfrm>
          <a:prstGeom prst="rect">
            <a:avLst/>
          </a:prstGeom>
          <a:noFill/>
          <a:ln>
            <a:noFill/>
          </a:ln>
        </p:spPr>
        <p:txBody>
          <a:bodyPr anchorCtr="0" anchor="t" bIns="91425" lIns="91425" rIns="91425" tIns="91425">
            <a:noAutofit/>
          </a:bodyPr>
          <a:lstStyle/>
          <a:p>
            <a:pPr>
              <a:spcBef>
                <a:spcPts val="0"/>
              </a:spcBef>
              <a:buNone/>
            </a:pPr>
            <a:r>
              <a:t/>
            </a:r>
            <a:endParaRPr/>
          </a:p>
        </p:txBody>
      </p:sp>
      <p:pic>
        <p:nvPicPr>
          <p:cNvPr id="102" name="Shape 102"/>
          <p:cNvPicPr preferRelativeResize="0"/>
          <p:nvPr/>
        </p:nvPicPr>
        <p:blipFill>
          <a:blip r:embed="rId3">
            <a:alphaModFix/>
          </a:blip>
          <a:stretch>
            <a:fillRect/>
          </a:stretch>
        </p:blipFill>
        <p:spPr>
          <a:xfrm>
            <a:off x="309525" y="1692573"/>
            <a:ext cx="2693025" cy="2733524"/>
          </a:xfrm>
          <a:prstGeom prst="rect">
            <a:avLst/>
          </a:prstGeom>
          <a:noFill/>
          <a:ln>
            <a:noFill/>
          </a:ln>
        </p:spPr>
      </p:pic>
      <p:sp>
        <p:nvSpPr>
          <p:cNvPr id="103" name="Shape 103"/>
          <p:cNvSpPr txBox="1"/>
          <p:nvPr/>
        </p:nvSpPr>
        <p:spPr>
          <a:xfrm>
            <a:off x="3111775" y="1071525"/>
            <a:ext cx="5752800" cy="3975599"/>
          </a:xfrm>
          <a:prstGeom prst="rect">
            <a:avLst/>
          </a:prstGeom>
          <a:noFill/>
          <a:ln>
            <a:noFill/>
          </a:ln>
        </p:spPr>
        <p:txBody>
          <a:bodyPr anchorCtr="0" anchor="ctr" bIns="91425" lIns="91425" rIns="91425" tIns="91425">
            <a:noAutofit/>
          </a:bodyPr>
          <a:lstStyle/>
          <a:p>
            <a:pPr lvl="0" rtl="0" algn="ctr">
              <a:lnSpc>
                <a:spcPct val="100000"/>
              </a:lnSpc>
              <a:spcBef>
                <a:spcPts val="0"/>
              </a:spcBef>
              <a:spcAft>
                <a:spcPts val="1600"/>
              </a:spcAft>
              <a:buClr>
                <a:schemeClr val="dk1"/>
              </a:buClr>
              <a:buSzPct val="55000"/>
              <a:buFont typeface="Arial"/>
              <a:buNone/>
            </a:pPr>
            <a:r>
              <a:rPr lang="en" sz="2000">
                <a:solidFill>
                  <a:schemeClr val="dk1"/>
                </a:solidFill>
                <a:latin typeface="Georgia"/>
                <a:ea typeface="Georgia"/>
                <a:cs typeface="Georgia"/>
                <a:sym typeface="Georgia"/>
              </a:rPr>
              <a:t>New Faculty Advisor! </a:t>
            </a:r>
            <a:r>
              <a:rPr b="1" lang="en" sz="2000">
                <a:solidFill>
                  <a:schemeClr val="dk1"/>
                </a:solidFill>
                <a:latin typeface="Georgia"/>
                <a:ea typeface="Georgia"/>
                <a:cs typeface="Georgia"/>
                <a:sym typeface="Georgia"/>
              </a:rPr>
              <a:t>Dr. Miranda Worthen</a:t>
            </a:r>
          </a:p>
          <a:p>
            <a:pPr indent="-355600" lvl="0" marL="457200" rtl="0">
              <a:lnSpc>
                <a:spcPct val="100000"/>
              </a:lnSpc>
              <a:spcBef>
                <a:spcPts val="0"/>
              </a:spcBef>
              <a:spcAft>
                <a:spcPts val="1600"/>
              </a:spcAft>
              <a:buClr>
                <a:schemeClr val="dk1"/>
              </a:buClr>
              <a:buSzPct val="100000"/>
              <a:buFont typeface="Georgia"/>
              <a:buChar char="●"/>
            </a:pPr>
            <a:r>
              <a:rPr lang="en" sz="2000">
                <a:solidFill>
                  <a:schemeClr val="dk1"/>
                </a:solidFill>
                <a:latin typeface="Georgia"/>
                <a:ea typeface="Georgia"/>
                <a:cs typeface="Georgia"/>
                <a:sym typeface="Georgia"/>
              </a:rPr>
              <a:t>Assistant Professor of HSR</a:t>
            </a:r>
          </a:p>
          <a:p>
            <a:pPr indent="-355600" lvl="0" marL="457200" rtl="0">
              <a:lnSpc>
                <a:spcPct val="100000"/>
              </a:lnSpc>
              <a:spcBef>
                <a:spcPts val="0"/>
              </a:spcBef>
              <a:spcAft>
                <a:spcPts val="1600"/>
              </a:spcAft>
              <a:buClr>
                <a:schemeClr val="dk1"/>
              </a:buClr>
              <a:buSzPct val="100000"/>
              <a:buFont typeface="Georgia"/>
              <a:buChar char="●"/>
            </a:pPr>
            <a:r>
              <a:rPr lang="en" sz="2000">
                <a:solidFill>
                  <a:schemeClr val="dk1"/>
                </a:solidFill>
                <a:latin typeface="Georgia"/>
                <a:ea typeface="Georgia"/>
                <a:cs typeface="Georgia"/>
                <a:sym typeface="Georgia"/>
              </a:rPr>
              <a:t>PhD, UC Berkeley, 2012</a:t>
            </a:r>
          </a:p>
          <a:p>
            <a:pPr indent="-355600" lvl="0" marL="457200" rtl="0">
              <a:lnSpc>
                <a:spcPct val="100000"/>
              </a:lnSpc>
              <a:spcBef>
                <a:spcPts val="0"/>
              </a:spcBef>
              <a:spcAft>
                <a:spcPts val="1600"/>
              </a:spcAft>
              <a:buClr>
                <a:schemeClr val="dk1"/>
              </a:buClr>
              <a:buSzPct val="100000"/>
              <a:buFont typeface="Georgia"/>
              <a:buChar char="●"/>
            </a:pPr>
            <a:r>
              <a:rPr lang="en" sz="2000">
                <a:solidFill>
                  <a:schemeClr val="dk1"/>
                </a:solidFill>
                <a:latin typeface="Georgia"/>
                <a:ea typeface="Georgia"/>
                <a:cs typeface="Georgia"/>
                <a:sym typeface="Georgia"/>
              </a:rPr>
              <a:t>MPhil, International Development, Oxford University, 2006</a:t>
            </a:r>
          </a:p>
          <a:p>
            <a:pPr indent="-355600" lvl="0" marL="457200" rtl="0">
              <a:lnSpc>
                <a:spcPct val="100000"/>
              </a:lnSpc>
              <a:spcBef>
                <a:spcPts val="0"/>
              </a:spcBef>
              <a:spcAft>
                <a:spcPts val="1600"/>
              </a:spcAft>
              <a:buClr>
                <a:schemeClr val="dk1"/>
              </a:buClr>
              <a:buSzPct val="100000"/>
              <a:buFont typeface="Georgia"/>
              <a:buChar char="●"/>
            </a:pPr>
            <a:r>
              <a:rPr lang="en" sz="2000">
                <a:solidFill>
                  <a:schemeClr val="dk1"/>
                </a:solidFill>
                <a:latin typeface="Georgia"/>
                <a:ea typeface="Georgia"/>
                <a:cs typeface="Georgia"/>
                <a:sym typeface="Georgia"/>
              </a:rPr>
              <a:t>BA, Government, Harvard University, 2001</a:t>
            </a:r>
          </a:p>
          <a:p>
            <a:pPr indent="-355600" lvl="0" marL="457200" rtl="0">
              <a:lnSpc>
                <a:spcPct val="100000"/>
              </a:lnSpc>
              <a:spcBef>
                <a:spcPts val="0"/>
              </a:spcBef>
              <a:spcAft>
                <a:spcPts val="1600"/>
              </a:spcAft>
              <a:buClr>
                <a:schemeClr val="dk1"/>
              </a:buClr>
              <a:buSzPct val="100000"/>
              <a:buFont typeface="Georgia"/>
              <a:buChar char="●"/>
            </a:pPr>
            <a:r>
              <a:rPr lang="en" sz="2000">
                <a:solidFill>
                  <a:schemeClr val="dk1"/>
                </a:solidFill>
                <a:latin typeface="Georgia"/>
                <a:ea typeface="Georgia"/>
                <a:cs typeface="Georgia"/>
                <a:sym typeface="Georgia"/>
              </a:rPr>
              <a:t>Research: multi-disciplinary, mainly in conflict or post-conflict countries</a:t>
            </a:r>
          </a:p>
          <a:p>
            <a:pPr indent="-355600" lvl="0" marL="457200" rtl="0">
              <a:lnSpc>
                <a:spcPct val="100000"/>
              </a:lnSpc>
              <a:spcBef>
                <a:spcPts val="0"/>
              </a:spcBef>
              <a:spcAft>
                <a:spcPts val="1600"/>
              </a:spcAft>
              <a:buClr>
                <a:schemeClr val="dk1"/>
              </a:buClr>
              <a:buSzPct val="100000"/>
              <a:buFont typeface="Georgia"/>
              <a:buChar char="●"/>
            </a:pPr>
            <a:r>
              <a:rPr lang="en" sz="2000">
                <a:solidFill>
                  <a:schemeClr val="dk1"/>
                </a:solidFill>
                <a:latin typeface="Georgia"/>
                <a:ea typeface="Georgia"/>
                <a:cs typeface="Georgia"/>
                <a:sym typeface="Georgia"/>
              </a:rPr>
              <a:t>teaches HS 161 &amp; 261</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b="41422" l="0" r="0" t="25273"/>
          <a:stretch/>
        </p:blipFill>
        <p:spPr>
          <a:xfrm>
            <a:off x="1034550" y="1725050"/>
            <a:ext cx="7910673" cy="3206576"/>
          </a:xfrm>
          <a:prstGeom prst="rect">
            <a:avLst/>
          </a:prstGeom>
          <a:noFill/>
          <a:ln>
            <a:noFill/>
          </a:ln>
        </p:spPr>
      </p:pic>
      <p:sp>
        <p:nvSpPr>
          <p:cNvPr id="109" name="Shape 109"/>
          <p:cNvSpPr txBox="1"/>
          <p:nvPr>
            <p:ph type="title"/>
          </p:nvPr>
        </p:nvSpPr>
        <p:spPr>
          <a:xfrm>
            <a:off x="1624150" y="142875"/>
            <a:ext cx="6973199" cy="797699"/>
          </a:xfrm>
          <a:prstGeom prst="rect">
            <a:avLst/>
          </a:prstGeom>
          <a:solidFill>
            <a:schemeClr val="accent4"/>
          </a:solidFill>
        </p:spPr>
        <p:txBody>
          <a:bodyPr anchorCtr="0" anchor="t" bIns="91425" lIns="91425" rIns="91425" tIns="91425">
            <a:noAutofit/>
          </a:bodyPr>
          <a:lstStyle/>
          <a:p>
            <a:pPr lvl="0" rtl="0" algn="ctr">
              <a:spcBef>
                <a:spcPts val="0"/>
              </a:spcBef>
              <a:buNone/>
            </a:pPr>
            <a:r>
              <a:rPr b="1" lang="en" sz="3600">
                <a:solidFill>
                  <a:srgbClr val="FFFFFF"/>
                </a:solidFill>
                <a:latin typeface="Georgia"/>
                <a:ea typeface="Georgia"/>
                <a:cs typeface="Georgia"/>
                <a:sym typeface="Georgia"/>
              </a:rPr>
              <a:t>Requirements: </a:t>
            </a:r>
          </a:p>
        </p:txBody>
      </p:sp>
      <p:pic>
        <p:nvPicPr>
          <p:cNvPr id="110" name="Shape 110"/>
          <p:cNvPicPr preferRelativeResize="0"/>
          <p:nvPr/>
        </p:nvPicPr>
        <p:blipFill rotWithShape="1">
          <a:blip r:embed="rId3">
            <a:alphaModFix/>
          </a:blip>
          <a:srcRect b="41422" l="0" r="0" t="25273"/>
          <a:stretch/>
        </p:blipFill>
        <p:spPr>
          <a:xfrm>
            <a:off x="1034550" y="968462"/>
            <a:ext cx="7910673" cy="3206576"/>
          </a:xfrm>
          <a:prstGeom prst="rect">
            <a:avLst/>
          </a:prstGeom>
          <a:noFill/>
          <a:ln>
            <a:noFill/>
          </a:ln>
        </p:spPr>
      </p:pic>
      <p:sp>
        <p:nvSpPr>
          <p:cNvPr id="111" name="Shape 111"/>
          <p:cNvSpPr txBox="1"/>
          <p:nvPr/>
        </p:nvSpPr>
        <p:spPr>
          <a:xfrm>
            <a:off x="2834875" y="1725050"/>
            <a:ext cx="4716899" cy="386100"/>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12" name="Shape 112"/>
          <p:cNvSpPr txBox="1"/>
          <p:nvPr/>
        </p:nvSpPr>
        <p:spPr>
          <a:xfrm>
            <a:off x="2577400" y="1382250"/>
            <a:ext cx="5066699" cy="520199"/>
          </a:xfrm>
          <a:prstGeom prst="rect">
            <a:avLst/>
          </a:prstGeom>
          <a:noFill/>
          <a:ln>
            <a:noFill/>
          </a:ln>
        </p:spPr>
        <p:txBody>
          <a:bodyPr anchorCtr="0" anchor="ctr" bIns="91425" lIns="91425" rIns="91425" tIns="91425">
            <a:noAutofit/>
          </a:bodyPr>
          <a:lstStyle/>
          <a:p>
            <a:pPr lvl="0" rtl="0">
              <a:lnSpc>
                <a:spcPct val="150000"/>
              </a:lnSpc>
              <a:spcBef>
                <a:spcPts val="0"/>
              </a:spcBef>
              <a:spcAft>
                <a:spcPts val="1600"/>
              </a:spcAft>
              <a:buNone/>
            </a:pPr>
            <a:r>
              <a:rPr lang="en" sz="1800">
                <a:solidFill>
                  <a:schemeClr val="dk1"/>
                </a:solidFill>
                <a:latin typeface="Georgia"/>
                <a:ea typeface="Georgia"/>
                <a:cs typeface="Georgia"/>
                <a:sym typeface="Georgia"/>
              </a:rPr>
              <a:t>Must be a declared Health Science major</a:t>
            </a:r>
          </a:p>
        </p:txBody>
      </p:sp>
      <p:pic>
        <p:nvPicPr>
          <p:cNvPr id="113" name="Shape 113"/>
          <p:cNvPicPr preferRelativeResize="0"/>
          <p:nvPr/>
        </p:nvPicPr>
        <p:blipFill>
          <a:blip r:embed="rId4">
            <a:alphaModFix/>
          </a:blip>
          <a:stretch>
            <a:fillRect/>
          </a:stretch>
        </p:blipFill>
        <p:spPr>
          <a:xfrm rot="-338008">
            <a:off x="172754" y="225582"/>
            <a:ext cx="1773789" cy="1802855"/>
          </a:xfrm>
          <a:prstGeom prst="rect">
            <a:avLst/>
          </a:prstGeom>
          <a:noFill/>
          <a:ln>
            <a:noFill/>
          </a:ln>
        </p:spPr>
      </p:pic>
      <p:sp>
        <p:nvSpPr>
          <p:cNvPr id="114" name="Shape 114"/>
          <p:cNvSpPr txBox="1"/>
          <p:nvPr/>
        </p:nvSpPr>
        <p:spPr>
          <a:xfrm>
            <a:off x="2577400" y="2062162"/>
            <a:ext cx="4231799" cy="520199"/>
          </a:xfrm>
          <a:prstGeom prst="rect">
            <a:avLst/>
          </a:prstGeom>
          <a:noFill/>
          <a:ln>
            <a:noFill/>
          </a:ln>
        </p:spPr>
        <p:txBody>
          <a:bodyPr anchorCtr="0" anchor="ctr" bIns="91425" lIns="91425" rIns="91425" tIns="91425">
            <a:noAutofit/>
          </a:bodyPr>
          <a:lstStyle/>
          <a:p>
            <a:pPr lvl="0" rtl="0">
              <a:lnSpc>
                <a:spcPct val="150000"/>
              </a:lnSpc>
              <a:spcBef>
                <a:spcPts val="0"/>
              </a:spcBef>
              <a:spcAft>
                <a:spcPts val="1600"/>
              </a:spcAft>
              <a:buClr>
                <a:schemeClr val="dk1"/>
              </a:buClr>
              <a:buSzPct val="61111"/>
              <a:buFont typeface="Arial"/>
              <a:buNone/>
            </a:pPr>
            <a:r>
              <a:rPr lang="en" sz="1800">
                <a:solidFill>
                  <a:schemeClr val="dk1"/>
                </a:solidFill>
                <a:latin typeface="Georgia"/>
                <a:ea typeface="Georgia"/>
                <a:cs typeface="Georgia"/>
                <a:sym typeface="Georgia"/>
              </a:rPr>
              <a:t>3.0 SJSU GPA</a:t>
            </a:r>
          </a:p>
        </p:txBody>
      </p:sp>
      <p:sp>
        <p:nvSpPr>
          <p:cNvPr id="115" name="Shape 115"/>
          <p:cNvSpPr txBox="1"/>
          <p:nvPr/>
        </p:nvSpPr>
        <p:spPr>
          <a:xfrm>
            <a:off x="2507500" y="2582375"/>
            <a:ext cx="3000000" cy="655200"/>
          </a:xfrm>
          <a:prstGeom prst="rect">
            <a:avLst/>
          </a:prstGeom>
          <a:noFill/>
          <a:ln>
            <a:noFill/>
          </a:ln>
        </p:spPr>
        <p:txBody>
          <a:bodyPr anchorCtr="0" anchor="ctr" bIns="91425" lIns="91425" rIns="91425" tIns="91425">
            <a:noAutofit/>
          </a:bodyPr>
          <a:lstStyle/>
          <a:p>
            <a:pPr lvl="0" rtl="0">
              <a:spcBef>
                <a:spcPts val="0"/>
              </a:spcBef>
              <a:spcAft>
                <a:spcPts val="1600"/>
              </a:spcAft>
              <a:buClr>
                <a:schemeClr val="dk1"/>
              </a:buClr>
              <a:buSzPct val="61111"/>
              <a:buFont typeface="Arial"/>
              <a:buNone/>
            </a:pPr>
            <a:r>
              <a:rPr lang="en" sz="1800">
                <a:solidFill>
                  <a:schemeClr val="dk1"/>
                </a:solidFill>
                <a:latin typeface="Georgia"/>
                <a:ea typeface="Georgia"/>
                <a:cs typeface="Georgia"/>
                <a:sym typeface="Georgia"/>
              </a:rPr>
              <a:t>3.5 Health Science GPA </a:t>
            </a:r>
          </a:p>
        </p:txBody>
      </p:sp>
      <p:sp>
        <p:nvSpPr>
          <p:cNvPr id="116" name="Shape 116"/>
          <p:cNvSpPr txBox="1"/>
          <p:nvPr/>
        </p:nvSpPr>
        <p:spPr>
          <a:xfrm>
            <a:off x="2507500" y="3254325"/>
            <a:ext cx="6796199" cy="893400"/>
          </a:xfrm>
          <a:prstGeom prst="rect">
            <a:avLst/>
          </a:prstGeom>
          <a:noFill/>
          <a:ln>
            <a:noFill/>
          </a:ln>
        </p:spPr>
        <p:txBody>
          <a:bodyPr anchorCtr="0" anchor="ctr" bIns="91425" lIns="91425" rIns="91425" tIns="91425">
            <a:noAutofit/>
          </a:bodyPr>
          <a:lstStyle/>
          <a:p>
            <a:pPr lvl="0" rtl="0">
              <a:lnSpc>
                <a:spcPct val="100000"/>
              </a:lnSpc>
              <a:spcBef>
                <a:spcPts val="0"/>
              </a:spcBef>
              <a:spcAft>
                <a:spcPts val="1600"/>
              </a:spcAft>
              <a:buNone/>
            </a:pPr>
            <a:r>
              <a:rPr lang="en" sz="1800">
                <a:solidFill>
                  <a:schemeClr val="dk1"/>
                </a:solidFill>
                <a:latin typeface="Georgia"/>
                <a:ea typeface="Georgia"/>
                <a:cs typeface="Georgia"/>
                <a:sym typeface="Georgia"/>
              </a:rPr>
              <a:t>20 hours of Community Service</a:t>
            </a:r>
          </a:p>
        </p:txBody>
      </p:sp>
      <p:sp>
        <p:nvSpPr>
          <p:cNvPr id="117" name="Shape 117"/>
          <p:cNvSpPr txBox="1"/>
          <p:nvPr/>
        </p:nvSpPr>
        <p:spPr>
          <a:xfrm>
            <a:off x="2587150" y="4164475"/>
            <a:ext cx="4212299" cy="288599"/>
          </a:xfrm>
          <a:prstGeom prst="rect">
            <a:avLst/>
          </a:prstGeom>
          <a:noFill/>
          <a:ln>
            <a:noFill/>
          </a:ln>
        </p:spPr>
        <p:txBody>
          <a:bodyPr anchorCtr="0" anchor="t" bIns="91425" lIns="91425" rIns="91425" tIns="91425">
            <a:noAutofit/>
          </a:bodyPr>
          <a:lstStyle/>
          <a:p>
            <a:pPr>
              <a:spcBef>
                <a:spcPts val="0"/>
              </a:spcBef>
              <a:buNone/>
            </a:pPr>
            <a:r>
              <a:rPr lang="en" sz="1800">
                <a:latin typeface="Georgia"/>
                <a:ea typeface="Georgia"/>
                <a:cs typeface="Georgia"/>
                <a:sym typeface="Georgia"/>
              </a:rPr>
              <a:t>2 events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b="30529" l="0" r="0" t="11703"/>
          <a:stretch/>
        </p:blipFill>
        <p:spPr>
          <a:xfrm>
            <a:off x="5777975" y="835225"/>
            <a:ext cx="3051600" cy="1037700"/>
          </a:xfrm>
          <a:prstGeom prst="rect">
            <a:avLst/>
          </a:prstGeom>
          <a:noFill/>
          <a:ln>
            <a:noFill/>
          </a:ln>
        </p:spPr>
      </p:pic>
      <p:pic>
        <p:nvPicPr>
          <p:cNvPr id="123" name="Shape 123"/>
          <p:cNvPicPr preferRelativeResize="0"/>
          <p:nvPr/>
        </p:nvPicPr>
        <p:blipFill>
          <a:blip r:embed="rId4">
            <a:alphaModFix/>
          </a:blip>
          <a:stretch>
            <a:fillRect/>
          </a:stretch>
        </p:blipFill>
        <p:spPr>
          <a:xfrm>
            <a:off x="377100" y="703475"/>
            <a:ext cx="2602474" cy="1301224"/>
          </a:xfrm>
          <a:prstGeom prst="rect">
            <a:avLst/>
          </a:prstGeom>
          <a:noFill/>
          <a:ln>
            <a:noFill/>
          </a:ln>
        </p:spPr>
      </p:pic>
      <p:sp>
        <p:nvSpPr>
          <p:cNvPr id="124" name="Shape 124"/>
          <p:cNvSpPr txBox="1"/>
          <p:nvPr>
            <p:ph type="title"/>
          </p:nvPr>
        </p:nvSpPr>
        <p:spPr>
          <a:xfrm>
            <a:off x="2892625" y="155150"/>
            <a:ext cx="3051599" cy="680099"/>
          </a:xfrm>
          <a:prstGeom prst="rect">
            <a:avLst/>
          </a:prstGeom>
          <a:solidFill>
            <a:schemeClr val="accent4"/>
          </a:solidFill>
        </p:spPr>
        <p:txBody>
          <a:bodyPr anchorCtr="0" anchor="t" bIns="91425" lIns="91425" rIns="91425" tIns="91425">
            <a:noAutofit/>
          </a:bodyPr>
          <a:lstStyle/>
          <a:p>
            <a:pPr algn="ctr">
              <a:spcBef>
                <a:spcPts val="0"/>
              </a:spcBef>
              <a:buNone/>
            </a:pPr>
            <a:r>
              <a:rPr b="1" lang="en">
                <a:solidFill>
                  <a:srgbClr val="FFFFFF"/>
                </a:solidFill>
                <a:latin typeface="Georgia"/>
                <a:ea typeface="Georgia"/>
                <a:cs typeface="Georgia"/>
                <a:sym typeface="Georgia"/>
              </a:rPr>
              <a:t>Requirements</a:t>
            </a:r>
          </a:p>
        </p:txBody>
      </p:sp>
      <p:sp>
        <p:nvSpPr>
          <p:cNvPr id="125" name="Shape 125"/>
          <p:cNvSpPr txBox="1"/>
          <p:nvPr>
            <p:ph idx="1" type="body"/>
          </p:nvPr>
        </p:nvSpPr>
        <p:spPr>
          <a:xfrm>
            <a:off x="253900" y="2095837"/>
            <a:ext cx="4727100" cy="1660800"/>
          </a:xfrm>
          <a:prstGeom prst="rect">
            <a:avLst/>
          </a:prstGeom>
        </p:spPr>
        <p:txBody>
          <a:bodyPr anchorCtr="0" anchor="t" bIns="91425" lIns="91425" rIns="91425" tIns="91425">
            <a:noAutofit/>
          </a:bodyPr>
          <a:lstStyle/>
          <a:p>
            <a:pPr indent="-228600" lvl="0" marL="457200" rtl="0">
              <a:spcBef>
                <a:spcPts val="0"/>
              </a:spcBef>
              <a:buFont typeface="Georgia"/>
              <a:buChar char="❏"/>
            </a:pPr>
            <a:r>
              <a:rPr b="1" lang="en">
                <a:latin typeface="Georgia"/>
                <a:ea typeface="Georgia"/>
                <a:cs typeface="Georgia"/>
                <a:sym typeface="Georgia"/>
              </a:rPr>
              <a:t>20 hours of volunteering</a:t>
            </a:r>
          </a:p>
          <a:p>
            <a:pPr indent="-317500" lvl="1" marL="914400" rtl="0">
              <a:spcBef>
                <a:spcPts val="0"/>
              </a:spcBef>
              <a:buSzPct val="100000"/>
              <a:buFont typeface="Georgia"/>
              <a:buChar char="❏"/>
            </a:pPr>
            <a:r>
              <a:rPr lang="en" sz="1400">
                <a:latin typeface="Georgia"/>
                <a:ea typeface="Georgia"/>
                <a:cs typeface="Georgia"/>
                <a:sym typeface="Georgia"/>
              </a:rPr>
              <a:t>Not paid</a:t>
            </a:r>
          </a:p>
          <a:p>
            <a:pPr indent="-317500" lvl="1" marL="914400" rtl="0">
              <a:spcBef>
                <a:spcPts val="0"/>
              </a:spcBef>
              <a:buSzPct val="77777"/>
              <a:buFont typeface="Georgia"/>
              <a:buChar char="❏"/>
            </a:pPr>
            <a:r>
              <a:rPr lang="en">
                <a:latin typeface="Georgia"/>
                <a:ea typeface="Georgia"/>
                <a:cs typeface="Georgia"/>
                <a:sym typeface="Georgia"/>
              </a:rPr>
              <a:t>Can’t be p</a:t>
            </a:r>
            <a:r>
              <a:rPr lang="en" sz="1400">
                <a:latin typeface="Georgia"/>
                <a:ea typeface="Georgia"/>
                <a:cs typeface="Georgia"/>
                <a:sym typeface="Georgia"/>
              </a:rPr>
              <a:t>art of a class</a:t>
            </a:r>
          </a:p>
          <a:p>
            <a:pPr indent="-228600" lvl="0" marL="457200" rtl="0">
              <a:spcBef>
                <a:spcPts val="0"/>
              </a:spcBef>
              <a:buFont typeface="Georgia"/>
              <a:buChar char="❏"/>
            </a:pPr>
            <a:r>
              <a:rPr b="1" lang="en">
                <a:latin typeface="Georgia"/>
                <a:ea typeface="Georgia"/>
                <a:cs typeface="Georgia"/>
                <a:sym typeface="Georgia"/>
              </a:rPr>
              <a:t>Volunteer Opportunities</a:t>
            </a:r>
          </a:p>
          <a:p>
            <a:pPr indent="-228600" lvl="1" marL="914400" rtl="0">
              <a:spcBef>
                <a:spcPts val="0"/>
              </a:spcBef>
              <a:buFont typeface="Georgia"/>
              <a:buChar char="❏"/>
            </a:pPr>
            <a:r>
              <a:rPr lang="en">
                <a:latin typeface="Georgia"/>
                <a:ea typeface="Georgia"/>
                <a:cs typeface="Georgia"/>
                <a:sym typeface="Georgia"/>
              </a:rPr>
              <a:t>Comida Casera</a:t>
            </a:r>
          </a:p>
          <a:p>
            <a:pPr indent="-228600" lvl="1" marL="914400" rtl="0">
              <a:spcBef>
                <a:spcPts val="0"/>
              </a:spcBef>
              <a:buFont typeface="Georgia"/>
              <a:buChar char="❏"/>
            </a:pPr>
            <a:r>
              <a:rPr lang="en">
                <a:latin typeface="Georgia"/>
                <a:ea typeface="Georgia"/>
                <a:cs typeface="Georgia"/>
                <a:sym typeface="Georgia"/>
              </a:rPr>
              <a:t>Volunteer now  </a:t>
            </a:r>
            <a:r>
              <a:rPr lang="en" u="sng">
                <a:solidFill>
                  <a:schemeClr val="hlink"/>
                </a:solidFill>
                <a:latin typeface="Georgia"/>
                <a:ea typeface="Georgia"/>
                <a:cs typeface="Georgia"/>
                <a:sym typeface="Georgia"/>
                <a:hlinkClick r:id="rId5"/>
              </a:rPr>
              <a:t>http://as.sjsu.edu/cccac/index.jsp?val=cccac_volunteernow</a:t>
            </a:r>
          </a:p>
          <a:p>
            <a:pPr indent="-228600" lvl="1" marL="914400" rtl="0">
              <a:spcBef>
                <a:spcPts val="0"/>
              </a:spcBef>
              <a:buFont typeface="Georgia"/>
              <a:buChar char="❏"/>
            </a:pPr>
            <a:r>
              <a:rPr lang="en">
                <a:latin typeface="Georgia"/>
                <a:ea typeface="Georgia"/>
                <a:cs typeface="Georgia"/>
                <a:sym typeface="Georgia"/>
              </a:rPr>
              <a:t>VolunteerMatch.org http://www.volunteermatch.org</a:t>
            </a:r>
          </a:p>
          <a:p>
            <a:pPr indent="0" lvl="0" marL="457200" rtl="0">
              <a:spcBef>
                <a:spcPts val="0"/>
              </a:spcBef>
              <a:buNone/>
            </a:pPr>
            <a:r>
              <a:t/>
            </a:r>
            <a:endParaRPr>
              <a:latin typeface="Georgia"/>
              <a:ea typeface="Georgia"/>
              <a:cs typeface="Georgia"/>
              <a:sym typeface="Georgia"/>
            </a:endParaRPr>
          </a:p>
        </p:txBody>
      </p:sp>
      <p:sp>
        <p:nvSpPr>
          <p:cNvPr id="126" name="Shape 126"/>
          <p:cNvSpPr txBox="1"/>
          <p:nvPr>
            <p:ph idx="2" type="body"/>
          </p:nvPr>
        </p:nvSpPr>
        <p:spPr>
          <a:xfrm>
            <a:off x="5071025" y="2095850"/>
            <a:ext cx="3664200" cy="2497799"/>
          </a:xfrm>
          <a:prstGeom prst="rect">
            <a:avLst/>
          </a:prstGeom>
        </p:spPr>
        <p:txBody>
          <a:bodyPr anchorCtr="0" anchor="t" bIns="91425" lIns="91425" rIns="91425" tIns="91425">
            <a:noAutofit/>
          </a:bodyPr>
          <a:lstStyle/>
          <a:p>
            <a:pPr indent="-228600" lvl="0" marL="457200" rtl="0">
              <a:spcBef>
                <a:spcPts val="0"/>
              </a:spcBef>
              <a:buFont typeface="Georgia"/>
              <a:buChar char="❏"/>
            </a:pPr>
            <a:r>
              <a:rPr b="1" lang="en">
                <a:latin typeface="Georgia"/>
                <a:ea typeface="Georgia"/>
                <a:cs typeface="Georgia"/>
                <a:sym typeface="Georgia"/>
              </a:rPr>
              <a:t>2 events</a:t>
            </a:r>
          </a:p>
          <a:p>
            <a:pPr indent="-228600" lvl="1" marL="914400" rtl="0">
              <a:spcBef>
                <a:spcPts val="0"/>
              </a:spcBef>
              <a:buFont typeface="Georgia"/>
              <a:buChar char="❏"/>
            </a:pPr>
            <a:r>
              <a:rPr lang="en">
                <a:latin typeface="Georgia"/>
                <a:ea typeface="Georgia"/>
                <a:cs typeface="Georgia"/>
                <a:sym typeface="Georgia"/>
              </a:rPr>
              <a:t>PHE</a:t>
            </a:r>
          </a:p>
          <a:p>
            <a:pPr indent="-228600" lvl="1" marL="914400" rtl="0">
              <a:spcBef>
                <a:spcPts val="0"/>
              </a:spcBef>
              <a:buFont typeface="Georgia"/>
              <a:buChar char="❏"/>
            </a:pPr>
            <a:r>
              <a:rPr lang="en">
                <a:latin typeface="Georgia"/>
                <a:ea typeface="Georgia"/>
                <a:cs typeface="Georgia"/>
                <a:sym typeface="Georgia"/>
              </a:rPr>
              <a:t>Writing Workshop</a:t>
            </a:r>
          </a:p>
          <a:p>
            <a:pPr indent="-228600" lvl="1" marL="914400" rtl="0">
              <a:spcBef>
                <a:spcPts val="0"/>
              </a:spcBef>
              <a:buFont typeface="Georgia"/>
              <a:buChar char="❏"/>
            </a:pPr>
            <a:r>
              <a:rPr lang="en">
                <a:latin typeface="Georgia"/>
                <a:ea typeface="Georgia"/>
                <a:cs typeface="Georgia"/>
                <a:sym typeface="Georgia"/>
              </a:rPr>
              <a:t>SJSU </a:t>
            </a:r>
            <a:r>
              <a:rPr b="1" lang="en">
                <a:latin typeface="Georgia"/>
                <a:ea typeface="Georgia"/>
                <a:cs typeface="Georgia"/>
                <a:sym typeface="Georgia"/>
              </a:rPr>
              <a:t>Academic </a:t>
            </a:r>
            <a:r>
              <a:rPr lang="en">
                <a:latin typeface="Georgia"/>
                <a:ea typeface="Georgia"/>
                <a:cs typeface="Georgia"/>
                <a:sym typeface="Georgia"/>
              </a:rPr>
              <a:t>Events</a:t>
            </a:r>
          </a:p>
          <a:p>
            <a:pPr indent="-228600" lvl="1" marL="914400" rtl="0">
              <a:spcBef>
                <a:spcPts val="0"/>
              </a:spcBef>
              <a:buFont typeface="Georgia"/>
              <a:buChar char="❏"/>
            </a:pPr>
            <a:r>
              <a:rPr lang="en">
                <a:latin typeface="Georgia"/>
                <a:ea typeface="Georgia"/>
                <a:cs typeface="Georgia"/>
                <a:sym typeface="Georgia"/>
              </a:rPr>
              <a:t>Outside events (health-related)</a:t>
            </a:r>
          </a:p>
          <a:p>
            <a:pPr indent="-228600" lvl="1" marL="914400" rtl="0">
              <a:spcBef>
                <a:spcPts val="0"/>
              </a:spcBef>
              <a:buFont typeface="Georgia"/>
              <a:buChar char="❏"/>
            </a:pPr>
            <a:r>
              <a:rPr lang="en">
                <a:latin typeface="Georgia"/>
                <a:ea typeface="Georgia"/>
                <a:cs typeface="Georgia"/>
                <a:sym typeface="Georgia"/>
              </a:rPr>
              <a:t>HS2 Events</a:t>
            </a:r>
          </a:p>
          <a:p>
            <a:pPr indent="-228600" lvl="1" marL="914400" rtl="0">
              <a:spcBef>
                <a:spcPts val="0"/>
              </a:spcBef>
              <a:buFont typeface="Georgia"/>
              <a:buChar char="❏"/>
            </a:pPr>
            <a:r>
              <a:rPr lang="en">
                <a:latin typeface="Georgia"/>
                <a:ea typeface="Georgia"/>
                <a:cs typeface="Georgia"/>
                <a:sym typeface="Georgia"/>
              </a:rPr>
              <a:t>HLO Mixer Panel</a:t>
            </a:r>
          </a:p>
          <a:p>
            <a:pPr indent="0" lvl="0" marL="457200" rtl="0">
              <a:spcBef>
                <a:spcPts val="0"/>
              </a:spcBef>
              <a:buNone/>
            </a:pPr>
            <a:r>
              <a:t/>
            </a:r>
            <a:endParaRPr>
              <a:latin typeface="Georgia"/>
              <a:ea typeface="Georgia"/>
              <a:cs typeface="Georgia"/>
              <a:sym typeface="Georgia"/>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2317500" y="272050"/>
            <a:ext cx="4509000" cy="801900"/>
          </a:xfrm>
          <a:prstGeom prst="rect">
            <a:avLst/>
          </a:prstGeom>
          <a:solidFill>
            <a:schemeClr val="accent4"/>
          </a:solidFill>
        </p:spPr>
        <p:txBody>
          <a:bodyPr anchorCtr="0" anchor="t" bIns="91425" lIns="91425" rIns="91425" tIns="91425">
            <a:noAutofit/>
          </a:bodyPr>
          <a:lstStyle/>
          <a:p>
            <a:pPr algn="ctr">
              <a:spcBef>
                <a:spcPts val="0"/>
              </a:spcBef>
              <a:buNone/>
            </a:pPr>
            <a:r>
              <a:rPr b="1" lang="en" sz="3600">
                <a:solidFill>
                  <a:srgbClr val="FFFFFF"/>
                </a:solidFill>
                <a:latin typeface="Georgia"/>
                <a:ea typeface="Georgia"/>
                <a:cs typeface="Georgia"/>
                <a:sym typeface="Georgia"/>
              </a:rPr>
              <a:t>Member Meetings </a:t>
            </a:r>
          </a:p>
        </p:txBody>
      </p:sp>
      <p:sp>
        <p:nvSpPr>
          <p:cNvPr id="132" name="Shape 132"/>
          <p:cNvSpPr txBox="1"/>
          <p:nvPr/>
        </p:nvSpPr>
        <p:spPr>
          <a:xfrm>
            <a:off x="481800" y="1229725"/>
            <a:ext cx="8180399" cy="3475200"/>
          </a:xfrm>
          <a:prstGeom prst="rect">
            <a:avLst/>
          </a:prstGeom>
          <a:noFill/>
          <a:ln>
            <a:noFill/>
          </a:ln>
        </p:spPr>
        <p:txBody>
          <a:bodyPr anchorCtr="0" anchor="t" bIns="91425" lIns="91425" rIns="91425" tIns="91425">
            <a:noAutofit/>
          </a:bodyPr>
          <a:lstStyle/>
          <a:p>
            <a:pPr rtl="0">
              <a:spcBef>
                <a:spcPts val="0"/>
              </a:spcBef>
              <a:buNone/>
            </a:pPr>
            <a:r>
              <a:rPr lang="en" sz="2400">
                <a:latin typeface="Georgia"/>
                <a:ea typeface="Georgia"/>
                <a:cs typeface="Georgia"/>
                <a:sym typeface="Georgia"/>
              </a:rPr>
              <a:t>We are aiming for once a month mandatory meetings </a:t>
            </a:r>
          </a:p>
          <a:p>
            <a:pPr rtl="0">
              <a:spcBef>
                <a:spcPts val="0"/>
              </a:spcBef>
              <a:buNone/>
            </a:pPr>
            <a:r>
              <a:t/>
            </a:r>
            <a:endParaRPr sz="2400">
              <a:latin typeface="Georgia"/>
              <a:ea typeface="Georgia"/>
              <a:cs typeface="Georgia"/>
              <a:sym typeface="Georgia"/>
            </a:endParaRPr>
          </a:p>
          <a:p>
            <a:pPr rtl="0">
              <a:spcBef>
                <a:spcPts val="0"/>
              </a:spcBef>
              <a:buNone/>
            </a:pPr>
            <a:r>
              <a:rPr lang="en" sz="2400">
                <a:latin typeface="Georgia"/>
                <a:ea typeface="Georgia"/>
                <a:cs typeface="Georgia"/>
                <a:sym typeface="Georgia"/>
              </a:rPr>
              <a:t>Fill out Google form for availability</a:t>
            </a:r>
          </a:p>
          <a:p>
            <a:pPr>
              <a:spcBef>
                <a:spcPts val="0"/>
              </a:spcBef>
              <a:buNone/>
            </a:pPr>
            <a:r>
              <a:rPr lang="en" sz="2400">
                <a:latin typeface="Georgia"/>
                <a:ea typeface="Georgia"/>
                <a:cs typeface="Georgia"/>
                <a:sym typeface="Georgia"/>
              </a:rPr>
              <a:t>	</a:t>
            </a:r>
            <a:r>
              <a:rPr b="1" lang="en" sz="2400" u="sng">
                <a:solidFill>
                  <a:srgbClr val="196AD4"/>
                </a:solidFill>
                <a:latin typeface="Georgia"/>
                <a:ea typeface="Georgia"/>
                <a:cs typeface="Georgia"/>
                <a:sym typeface="Georgia"/>
                <a:hlinkClick r:id="rId3"/>
              </a:rPr>
              <a:t>http://goo.gl/forms/HcdywLTSJq</a:t>
            </a:r>
          </a:p>
        </p:txBody>
      </p:sp>
      <p:pic>
        <p:nvPicPr>
          <p:cNvPr id="133" name="Shape 133"/>
          <p:cNvPicPr preferRelativeResize="0"/>
          <p:nvPr/>
        </p:nvPicPr>
        <p:blipFill>
          <a:blip r:embed="rId4">
            <a:alphaModFix/>
          </a:blip>
          <a:stretch>
            <a:fillRect/>
          </a:stretch>
        </p:blipFill>
        <p:spPr>
          <a:xfrm>
            <a:off x="6433650" y="3022512"/>
            <a:ext cx="2457450" cy="18573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